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256" r:id="rId3"/>
    <p:sldId id="257" r:id="rId4"/>
    <p:sldId id="260" r:id="rId5"/>
    <p:sldId id="262" r:id="rId6"/>
    <p:sldId id="261" r:id="rId7"/>
    <p:sldId id="263" r:id="rId8"/>
    <p:sldId id="264" r:id="rId9"/>
    <p:sldId id="265" r:id="rId10"/>
    <p:sldId id="280" r:id="rId11"/>
    <p:sldId id="284" r:id="rId12"/>
    <p:sldId id="281" r:id="rId13"/>
    <p:sldId id="268" r:id="rId14"/>
    <p:sldId id="278" r:id="rId15"/>
    <p:sldId id="279" r:id="rId16"/>
    <p:sldId id="258" r:id="rId17"/>
    <p:sldId id="275" r:id="rId18"/>
    <p:sldId id="277" r:id="rId19"/>
    <p:sldId id="276" r:id="rId20"/>
    <p:sldId id="274" r:id="rId21"/>
    <p:sldId id="283" r:id="rId22"/>
    <p:sldId id="285" r:id="rId23"/>
    <p:sldId id="286" r:id="rId24"/>
    <p:sldId id="288" r:id="rId25"/>
    <p:sldId id="287" r:id="rId26"/>
    <p:sldId id="282" r:id="rId27"/>
    <p:sldId id="289" r:id="rId28"/>
    <p:sldId id="291" r:id="rId29"/>
    <p:sldId id="292" r:id="rId30"/>
    <p:sldId id="290" r:id="rId31"/>
    <p:sldId id="270" r:id="rId32"/>
    <p:sldId id="271" r:id="rId33"/>
    <p:sldId id="272" r:id="rId34"/>
    <p:sldId id="273" r:id="rId35"/>
    <p:sldId id="293" r:id="rId36"/>
    <p:sldId id="296" r:id="rId37"/>
    <p:sldId id="297" r:id="rId38"/>
    <p:sldId id="295" r:id="rId39"/>
    <p:sldId id="294" r:id="rId40"/>
    <p:sldId id="298" r:id="rId41"/>
    <p:sldId id="269" r:id="rId42"/>
    <p:sldId id="300" r:id="rId43"/>
    <p:sldId id="299" r:id="rId44"/>
  </p:sldIdLst>
  <p:sldSz cx="32404050" cy="18002250"/>
  <p:notesSz cx="6858000" cy="9144000"/>
  <p:defaultTextStyle>
    <a:defPPr>
      <a:defRPr lang="de-DE"/>
    </a:defPPr>
    <a:lvl1pPr marL="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87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574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861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148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435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722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009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2296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0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540" y="66"/>
      </p:cViewPr>
      <p:guideLst>
        <p:guide orient="horz" pos="5670"/>
        <p:guide pos="102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D25D2-D932-44C6-81A7-171DB3D76320}" type="datetimeFigureOut">
              <a:rPr lang="de-DE" smtClean="0"/>
              <a:t>15.05.2021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1143000"/>
            <a:ext cx="555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D70F4-6780-406E-9F8F-7E7013DB1E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27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30307" y="5592367"/>
            <a:ext cx="27543443" cy="385881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60611" y="10201278"/>
            <a:ext cx="22682835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4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CBE-99DC-4DC6-BD5B-92FFFF49920E}" type="datetime1">
              <a:rPr lang="de-DE" smtClean="0"/>
              <a:t>15.05.2021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30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D9FAE-898C-44DC-BE3E-10CA810DEB32}" type="datetime1">
              <a:rPr lang="de-DE" smtClean="0"/>
              <a:t>15.05.2021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62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3492936" y="720929"/>
            <a:ext cx="7290911" cy="1536025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620204" y="720929"/>
            <a:ext cx="21332666" cy="1536025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7615-23C2-453B-8044-96BA827EDE56}" type="datetime1">
              <a:rPr lang="de-DE" smtClean="0"/>
              <a:t>15.05.2021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93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3A53-037A-46A1-A30A-0529E948283C}" type="datetime1">
              <a:rPr lang="de-DE" smtClean="0"/>
              <a:t>15.05.2021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62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59698" y="11568117"/>
            <a:ext cx="27543443" cy="3575447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59698" y="7630126"/>
            <a:ext cx="27543443" cy="393799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5069-EEB3-44CE-BA13-6DE2A507FBC1}" type="datetime1">
              <a:rPr lang="de-DE" smtClean="0"/>
              <a:t>15.05.2021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620202" y="4200529"/>
            <a:ext cx="14311789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6472059" y="4200529"/>
            <a:ext cx="14311789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BEC9-D54B-4429-928C-10DDCEBFFC80}" type="datetime1">
              <a:rPr lang="de-DE" smtClean="0"/>
              <a:t>15.05.2021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29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0203" y="4029675"/>
            <a:ext cx="14317416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620203" y="5709049"/>
            <a:ext cx="14317416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6460812" y="4029675"/>
            <a:ext cx="14323041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6460812" y="5709049"/>
            <a:ext cx="14323041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FE77-5565-4522-9306-5778A87AD4C0}" type="datetime1">
              <a:rPr lang="de-DE" smtClean="0"/>
              <a:t>15.05.2021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89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A551-D8C5-44E6-8196-E45CDEAB5044}" type="datetime1">
              <a:rPr lang="de-DE" smtClean="0"/>
              <a:t>15.05.2021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5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1CCA-F715-46B2-BA79-E5BBAADA3804}" type="datetime1">
              <a:rPr lang="de-DE" smtClean="0"/>
              <a:t>15.05.2021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64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0205" y="716759"/>
            <a:ext cx="10660709" cy="305038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669084" y="716757"/>
            <a:ext cx="18114764" cy="15364422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20205" y="3767139"/>
            <a:ext cx="10660709" cy="12314040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CAD4C-7F8E-4A17-A08D-1090167F8AF8}" type="datetime1">
              <a:rPr lang="de-DE" smtClean="0"/>
              <a:t>15.05.2021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27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1421" y="12601578"/>
            <a:ext cx="19442430" cy="1487687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351421" y="1608534"/>
            <a:ext cx="19442430" cy="10801350"/>
          </a:xfrm>
        </p:spPr>
        <p:txBody>
          <a:bodyPr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51421" y="14089265"/>
            <a:ext cx="19442430" cy="2112763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D9A-3039-4BA6-94C5-F9E01D51F64D}" type="datetime1">
              <a:rPr lang="de-DE" smtClean="0"/>
              <a:t>15.05.2021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29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20206" y="720928"/>
            <a:ext cx="29163645" cy="3000375"/>
          </a:xfrm>
          <a:prstGeom prst="rect">
            <a:avLst/>
          </a:prstGeom>
        </p:spPr>
        <p:txBody>
          <a:bodyPr vert="horz" lIns="205740" tIns="102870" rIns="205740" bIns="10287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0206" y="4200529"/>
            <a:ext cx="29163645" cy="11880653"/>
          </a:xfrm>
          <a:prstGeom prst="rect">
            <a:avLst/>
          </a:prstGeom>
        </p:spPr>
        <p:txBody>
          <a:bodyPr vert="horz" lIns="205740" tIns="102870" rIns="205740" bIns="10287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620206" y="16685423"/>
            <a:ext cx="756094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47D0B-06A4-4A9E-A6D9-4154BE44B3F5}" type="datetime1">
              <a:rPr lang="de-DE" smtClean="0"/>
              <a:t>15.05.2021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071387" y="16685423"/>
            <a:ext cx="10261283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3222906" y="16685423"/>
            <a:ext cx="756094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E0D6-3564-4DB5-9822-5F355FE552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75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2057400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1525" indent="-771525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71638" indent="-642938" algn="l" defTabSz="2057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05_Raspi3_experiences/Setup_VNC_Server_on_Raspi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ktronik-kompendium.de/sites/raspberry-pi/2011021.htm" TargetMode="External"/><Relationship Id="rId2" Type="http://schemas.openxmlformats.org/officeDocument/2006/relationships/hyperlink" Target="https://jankarres.de/2012/08/raspberry-pi-vnc-server-installier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nguintutor.com/otherfiles/tightvncserver-init.txt" TargetMode="External"/><Relationship Id="rId2" Type="http://schemas.openxmlformats.org/officeDocument/2006/relationships/hyperlink" Target="../05_Raspi3_experiences/vncboot_example.tx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aspberrypi.stackexchange.com/questions/10550/how-to-connect-raspberry-pi-to-a-western-digital-mybooklive-nas-and-create-a-lin" TargetMode="External"/><Relationship Id="rId2" Type="http://schemas.openxmlformats.org/officeDocument/2006/relationships/hyperlink" Target="https://jankarres.de/2013/01/raspberry-pi-usb-stick-und-usb-festplatte-einbinden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ankarres.de/2013/11/raspberry-pi-samba-server-installiere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buntuusers.de/rsync/" TargetMode="External"/><Relationship Id="rId2" Type="http://schemas.openxmlformats.org/officeDocument/2006/relationships/hyperlink" Target="https://www.howtogeek.com/139433/how-to-turn-a-raspberry-pi-into-a-low-power-network-storage-device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60611" y="12968159"/>
            <a:ext cx="22682835" cy="3513861"/>
          </a:xfrm>
        </p:spPr>
        <p:txBody>
          <a:bodyPr>
            <a:normAutofit/>
          </a:bodyPr>
          <a:lstStyle/>
          <a:p>
            <a:r>
              <a:rPr lang="de-DE" sz="5000" dirty="0" err="1"/>
              <a:t>Using</a:t>
            </a:r>
            <a:r>
              <a:rPr lang="de-DE" sz="5000" dirty="0"/>
              <a:t> a </a:t>
            </a:r>
            <a:r>
              <a:rPr lang="de-DE" sz="5000" dirty="0" err="1"/>
              <a:t>Raspberry</a:t>
            </a:r>
            <a:r>
              <a:rPr lang="de-DE" sz="5000" dirty="0"/>
              <a:t> Pi 2 V1.1</a:t>
            </a:r>
            <a:br>
              <a:rPr lang="de-DE" sz="5000" dirty="0"/>
            </a:br>
            <a:r>
              <a:rPr lang="de-DE" sz="5000" dirty="0" err="1"/>
              <a:t>and</a:t>
            </a:r>
            <a:r>
              <a:rPr lang="de-DE" sz="5000" dirty="0"/>
              <a:t> </a:t>
            </a:r>
            <a:r>
              <a:rPr lang="de-DE" sz="5000" dirty="0" err="1"/>
              <a:t>two</a:t>
            </a:r>
            <a:r>
              <a:rPr lang="de-DE" sz="5000" dirty="0"/>
              <a:t> 4 TB HDDs</a:t>
            </a:r>
            <a:br>
              <a:rPr lang="de-DE" sz="5000" dirty="0"/>
            </a:br>
            <a:r>
              <a:rPr lang="de-DE" sz="5000" dirty="0" err="1"/>
              <a:t>to</a:t>
            </a:r>
            <a:r>
              <a:rPr lang="de-DE" sz="5000" dirty="0"/>
              <a:t> </a:t>
            </a:r>
            <a:r>
              <a:rPr lang="de-DE" sz="5000" dirty="0" err="1"/>
              <a:t>create</a:t>
            </a:r>
            <a:r>
              <a:rPr lang="de-DE" sz="5000" dirty="0"/>
              <a:t> a NAS </a:t>
            </a:r>
            <a:r>
              <a:rPr lang="de-DE" sz="5000" dirty="0" err="1"/>
              <a:t>drive</a:t>
            </a:r>
            <a:r>
              <a:rPr lang="de-DE" sz="5000" dirty="0"/>
              <a:t> </a:t>
            </a:r>
            <a:r>
              <a:rPr lang="de-DE" sz="5000" dirty="0" err="1"/>
              <a:t>and</a:t>
            </a:r>
            <a:r>
              <a:rPr lang="de-DE" sz="5000" dirty="0"/>
              <a:t> a </a:t>
            </a:r>
            <a:r>
              <a:rPr lang="de-DE" sz="5000" dirty="0" err="1"/>
              <a:t>printer</a:t>
            </a:r>
            <a:r>
              <a:rPr lang="de-DE" sz="5000" dirty="0"/>
              <a:t> </a:t>
            </a:r>
            <a:r>
              <a:rPr lang="de-DE" sz="5000" dirty="0" err="1"/>
              <a:t>server</a:t>
            </a:r>
            <a:endParaRPr lang="de-DE" sz="5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</a:t>
            </a:fld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9289256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1593512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13897768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6202024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18506280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0810536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23114792" y="5665735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8137128" y="5665735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8137128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10441384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12745640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15049896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17354152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19658408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21962664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9289256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11593512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13897768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/>
        </p:nvSpPr>
        <p:spPr>
          <a:xfrm>
            <a:off x="16202024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18506280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20810536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23114792" y="3649511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>
            <a:off x="8137128" y="3649511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2" name="Rechteck 61"/>
          <p:cNvSpPr/>
          <p:nvPr/>
        </p:nvSpPr>
        <p:spPr>
          <a:xfrm>
            <a:off x="8137128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10441384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12745640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15049896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17354152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7" name="Rechteck 66"/>
          <p:cNvSpPr/>
          <p:nvPr/>
        </p:nvSpPr>
        <p:spPr>
          <a:xfrm>
            <a:off x="19658408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Rechteck 67"/>
          <p:cNvSpPr/>
          <p:nvPr/>
        </p:nvSpPr>
        <p:spPr>
          <a:xfrm>
            <a:off x="21962664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9289256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11593512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13897768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2" name="Rechteck 71"/>
          <p:cNvSpPr/>
          <p:nvPr/>
        </p:nvSpPr>
        <p:spPr>
          <a:xfrm>
            <a:off x="16202024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8506280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20810536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23114792" y="1630059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6" name="Rechteck 75"/>
          <p:cNvSpPr/>
          <p:nvPr/>
        </p:nvSpPr>
        <p:spPr>
          <a:xfrm>
            <a:off x="8137128" y="1630059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8137128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8" name="Rechteck 77"/>
          <p:cNvSpPr/>
          <p:nvPr/>
        </p:nvSpPr>
        <p:spPr>
          <a:xfrm>
            <a:off x="10441384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12745640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15049896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1" name="Rechteck 80"/>
          <p:cNvSpPr/>
          <p:nvPr/>
        </p:nvSpPr>
        <p:spPr>
          <a:xfrm>
            <a:off x="17354152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2" name="Rechteck 81"/>
          <p:cNvSpPr/>
          <p:nvPr/>
        </p:nvSpPr>
        <p:spPr>
          <a:xfrm>
            <a:off x="19658408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3" name="Rechteck 82"/>
          <p:cNvSpPr/>
          <p:nvPr/>
        </p:nvSpPr>
        <p:spPr>
          <a:xfrm>
            <a:off x="21962664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4" name="Picture 6" descr="https://gzhls.at/p/122536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9977" y="3926577"/>
            <a:ext cx="3540250" cy="246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hteck 52"/>
          <p:cNvSpPr/>
          <p:nvPr/>
        </p:nvSpPr>
        <p:spPr>
          <a:xfrm>
            <a:off x="9289256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11593512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5" name="Rechteck 84"/>
          <p:cNvSpPr/>
          <p:nvPr/>
        </p:nvSpPr>
        <p:spPr>
          <a:xfrm>
            <a:off x="13897768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6" name="Rechteck 85"/>
          <p:cNvSpPr/>
          <p:nvPr/>
        </p:nvSpPr>
        <p:spPr>
          <a:xfrm>
            <a:off x="16202024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7" name="Rechteck 86"/>
          <p:cNvSpPr/>
          <p:nvPr/>
        </p:nvSpPr>
        <p:spPr>
          <a:xfrm>
            <a:off x="18506280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8" name="Rechteck 87"/>
          <p:cNvSpPr/>
          <p:nvPr/>
        </p:nvSpPr>
        <p:spPr>
          <a:xfrm>
            <a:off x="20810536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23114792" y="7688416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0" name="Rechteck 89"/>
          <p:cNvSpPr/>
          <p:nvPr/>
        </p:nvSpPr>
        <p:spPr>
          <a:xfrm>
            <a:off x="8137128" y="7688416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8137128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2" name="Rechteck 91"/>
          <p:cNvSpPr/>
          <p:nvPr/>
        </p:nvSpPr>
        <p:spPr>
          <a:xfrm>
            <a:off x="10441384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3" name="Rechteck 92"/>
          <p:cNvSpPr/>
          <p:nvPr/>
        </p:nvSpPr>
        <p:spPr>
          <a:xfrm>
            <a:off x="12745640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4" name="Rechteck 93"/>
          <p:cNvSpPr/>
          <p:nvPr/>
        </p:nvSpPr>
        <p:spPr>
          <a:xfrm>
            <a:off x="15049896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5" name="Rechteck 94"/>
          <p:cNvSpPr/>
          <p:nvPr/>
        </p:nvSpPr>
        <p:spPr>
          <a:xfrm>
            <a:off x="17354152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6" name="Rechteck 95"/>
          <p:cNvSpPr/>
          <p:nvPr/>
        </p:nvSpPr>
        <p:spPr>
          <a:xfrm>
            <a:off x="19658408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7" name="Rechteck 96"/>
          <p:cNvSpPr/>
          <p:nvPr/>
        </p:nvSpPr>
        <p:spPr>
          <a:xfrm>
            <a:off x="21962664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30303" y="6988858"/>
            <a:ext cx="27543443" cy="416669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de-DE" sz="14400" dirty="0">
                <a:latin typeface="Freestyle Script" panose="030804020302050B0404" pitchFamily="66" charset="0"/>
              </a:rPr>
              <a:t>Another Pi on the Wall</a:t>
            </a:r>
            <a:br>
              <a:rPr lang="de-DE" dirty="0"/>
            </a:br>
            <a:br>
              <a:rPr lang="de-DE" sz="5600" dirty="0"/>
            </a:br>
            <a:r>
              <a:rPr lang="de-DE" sz="5600" dirty="0"/>
              <a:t>von</a:t>
            </a:r>
            <a:br>
              <a:rPr lang="de-DE" sz="5600" dirty="0"/>
            </a:br>
            <a:r>
              <a:rPr lang="de-DE" sz="5600" dirty="0"/>
              <a:t>Timo Benzel</a:t>
            </a:r>
          </a:p>
        </p:txBody>
      </p:sp>
    </p:spTree>
    <p:extLst>
      <p:ext uri="{BB962C8B-B14F-4D97-AF65-F5344CB8AC3E}">
        <p14:creationId xmlns:p14="http://schemas.microsoft.com/office/powerpoint/2010/main" val="55435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Grundlegendes zu Linux auf dem </a:t>
            </a:r>
            <a:r>
              <a:rPr lang="de-DE" dirty="0" err="1"/>
              <a:t>Raspberry</a:t>
            </a:r>
            <a:r>
              <a:rPr lang="de-DE" dirty="0"/>
              <a:t> Pi:</a:t>
            </a:r>
          </a:p>
          <a:p>
            <a:pPr lvl="1"/>
            <a:r>
              <a:rPr lang="de-DE" dirty="0"/>
              <a:t>Auf dem Pi läuft „</a:t>
            </a:r>
            <a:r>
              <a:rPr lang="de-DE" dirty="0" err="1"/>
              <a:t>Raspbian</a:t>
            </a:r>
            <a:r>
              <a:rPr lang="de-DE" dirty="0"/>
              <a:t>“, eine Sonderversion von „Debian“ (Linux Distribution) für den Mikrocontroller</a:t>
            </a:r>
          </a:p>
          <a:p>
            <a:pPr lvl="1"/>
            <a:r>
              <a:rPr lang="de-DE" dirty="0" err="1"/>
              <a:t>Raspbian</a:t>
            </a:r>
            <a:r>
              <a:rPr lang="de-DE" dirty="0"/>
              <a:t> ist eine </a:t>
            </a:r>
            <a:r>
              <a:rPr lang="de-DE" dirty="0" err="1"/>
              <a:t>OpenSource</a:t>
            </a:r>
            <a:r>
              <a:rPr lang="de-DE" dirty="0"/>
              <a:t> Software</a:t>
            </a:r>
          </a:p>
          <a:p>
            <a:pPr lvl="1"/>
            <a:r>
              <a:rPr lang="de-DE" dirty="0" err="1"/>
              <a:t>Raspbian</a:t>
            </a:r>
            <a:r>
              <a:rPr lang="de-DE" dirty="0"/>
              <a:t> beinhaltet von Start an </a:t>
            </a:r>
          </a:p>
          <a:p>
            <a:pPr lvl="2"/>
            <a:r>
              <a:rPr lang="de-DE" dirty="0"/>
              <a:t>einen Webbrowser, meist Firefox oder </a:t>
            </a:r>
            <a:r>
              <a:rPr lang="de-DE" dirty="0" err="1"/>
              <a:t>IceWeasel</a:t>
            </a:r>
            <a:r>
              <a:rPr lang="de-DE" dirty="0"/>
              <a:t> (abgespeckte Variante von Firefox)</a:t>
            </a:r>
          </a:p>
          <a:p>
            <a:pPr lvl="2"/>
            <a:r>
              <a:rPr lang="de-DE" dirty="0"/>
              <a:t>Python 2 &amp; Python 3</a:t>
            </a:r>
          </a:p>
          <a:p>
            <a:pPr lvl="2"/>
            <a:r>
              <a:rPr lang="de-DE" dirty="0"/>
              <a:t>Minecraft</a:t>
            </a:r>
          </a:p>
          <a:p>
            <a:pPr lvl="2"/>
            <a:r>
              <a:rPr lang="de-DE" dirty="0" err="1"/>
              <a:t>LibreOffice</a:t>
            </a:r>
            <a:endParaRPr lang="de-DE" dirty="0"/>
          </a:p>
          <a:p>
            <a:pPr lvl="2"/>
            <a:r>
              <a:rPr lang="de-DE" dirty="0"/>
              <a:t>Wolfram &amp; </a:t>
            </a:r>
            <a:r>
              <a:rPr lang="de-DE" dirty="0" err="1"/>
              <a:t>Mathematica</a:t>
            </a:r>
            <a:endParaRPr lang="de-DE" dirty="0"/>
          </a:p>
          <a:p>
            <a:pPr lvl="2"/>
            <a:r>
              <a:rPr lang="de-DE" dirty="0"/>
              <a:t>PDF-Viewer</a:t>
            </a:r>
          </a:p>
          <a:p>
            <a:pPr lvl="2"/>
            <a:r>
              <a:rPr lang="de-DE" dirty="0"/>
              <a:t>Java IDE</a:t>
            </a:r>
          </a:p>
          <a:p>
            <a:pPr lvl="2"/>
            <a:r>
              <a:rPr lang="de-DE" dirty="0" err="1"/>
              <a:t>nano</a:t>
            </a:r>
            <a:r>
              <a:rPr lang="de-DE" dirty="0"/>
              <a:t> (extrem simpler Editor, den man häufig verwendet um Einstellungen zu setzen)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9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r>
              <a:rPr lang="de-DE" dirty="0"/>
              <a:t>Bedienung von Linux</a:t>
            </a:r>
          </a:p>
          <a:p>
            <a:pPr lvl="1"/>
            <a:r>
              <a:rPr lang="de-DE" dirty="0"/>
              <a:t>Linux wird mit einer „Shell“ (Eingabefenster/Kommandozeile) bedient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Wenn man Einstellungen / Dinge starten will, muss oft „</a:t>
            </a:r>
            <a:r>
              <a:rPr lang="de-DE" dirty="0" err="1"/>
              <a:t>sudo</a:t>
            </a:r>
            <a:r>
              <a:rPr lang="de-DE" dirty="0"/>
              <a:t>“ davorgesetzt werden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sudo</a:t>
            </a:r>
            <a:r>
              <a:rPr lang="de-DE" dirty="0"/>
              <a:t>“ steht für „</a:t>
            </a:r>
            <a:r>
              <a:rPr lang="de-DE" dirty="0" err="1"/>
              <a:t>superuser</a:t>
            </a:r>
            <a:r>
              <a:rPr lang="de-DE" dirty="0"/>
              <a:t> do“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Oft verwendeter Befehl in dieser Anleitung: 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b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d.h. Superuser fordert </a:t>
            </a:r>
            <a:r>
              <a:rPr lang="de-DE" dirty="0" err="1">
                <a:sym typeface="Wingdings" panose="05000000000000000000" pitchFamily="2" charset="2"/>
              </a:rPr>
              <a:t>nano</a:t>
            </a:r>
            <a:r>
              <a:rPr lang="de-DE" dirty="0">
                <a:sym typeface="Wingdings" panose="05000000000000000000" pitchFamily="2" charset="2"/>
              </a:rPr>
              <a:t> auf das </a:t>
            </a:r>
            <a:r>
              <a:rPr lang="de-DE" dirty="0" err="1">
                <a:sym typeface="Wingdings" panose="05000000000000000000" pitchFamily="2" charset="2"/>
              </a:rPr>
              <a:t>file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myfile</a:t>
            </a:r>
            <a:r>
              <a:rPr lang="de-DE" dirty="0">
                <a:sym typeface="Wingdings" panose="05000000000000000000" pitchFamily="2" charset="2"/>
              </a:rPr>
              <a:t>“ im Pfad „</a:t>
            </a:r>
            <a:r>
              <a:rPr lang="de-DE" dirty="0" err="1">
                <a:sym typeface="Wingdings" panose="05000000000000000000" pitchFamily="2" charset="2"/>
              </a:rPr>
              <a:t>path</a:t>
            </a:r>
            <a:r>
              <a:rPr lang="de-DE" dirty="0">
                <a:sym typeface="Wingdings" panose="05000000000000000000" pitchFamily="2" charset="2"/>
              </a:rPr>
              <a:t>“ zu öffnen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48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r>
              <a:rPr lang="de-DE" dirty="0"/>
              <a:t>Bedienung von </a:t>
            </a:r>
            <a:r>
              <a:rPr lang="de-DE" dirty="0" err="1"/>
              <a:t>Raspbian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Updates für den </a:t>
            </a:r>
            <a:r>
              <a:rPr lang="de-DE" dirty="0" err="1">
                <a:sym typeface="Wingdings" panose="05000000000000000000" pitchFamily="2" charset="2"/>
              </a:rPr>
              <a:t>Raspberry</a:t>
            </a:r>
            <a:r>
              <a:rPr lang="de-DE" dirty="0">
                <a:sym typeface="Wingdings" panose="05000000000000000000" pitchFamily="2" charset="2"/>
              </a:rPr>
              <a:t> Pi werden in der Shell aufgerufen mit: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update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Updates werden installiert mit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upgrade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Packages sind in einer </a:t>
            </a:r>
            <a:r>
              <a:rPr lang="de-DE" dirty="0" err="1">
                <a:sym typeface="Wingdings" panose="05000000000000000000" pitchFamily="2" charset="2"/>
              </a:rPr>
              <a:t>repository</a:t>
            </a:r>
            <a:r>
              <a:rPr lang="de-DE" dirty="0">
                <a:sym typeface="Wingdings" panose="05000000000000000000" pitchFamily="2" charset="2"/>
              </a:rPr>
              <a:t> (Sammlung) verfügbar und können automatisiert heruntergeladen werden mit: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XYZ</a:t>
            </a:r>
            <a:b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wobei „XYZ“ ersetzt wird mit dem entsprechenden Paketnamen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Den Paketnamen kann man </a:t>
            </a:r>
            <a:r>
              <a:rPr lang="de-DE" dirty="0" err="1">
                <a:sym typeface="Wingdings" panose="05000000000000000000" pitchFamily="2" charset="2"/>
              </a:rPr>
              <a:t>googlen</a:t>
            </a:r>
            <a:r>
              <a:rPr lang="de-DE" dirty="0">
                <a:sym typeface="Wingdings" panose="05000000000000000000" pitchFamily="2" charset="2"/>
              </a:rPr>
              <a:t> oder man erhält auch alle möglichen Pakete über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-cache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search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Suchbegriff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0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Bevor der Pi als NAS (Network </a:t>
            </a:r>
            <a:r>
              <a:rPr lang="de-DE" dirty="0" err="1"/>
              <a:t>Attached</a:t>
            </a:r>
            <a:r>
              <a:rPr lang="de-DE" dirty="0"/>
              <a:t> Storage </a:t>
            </a:r>
            <a:r>
              <a:rPr lang="de-DE" dirty="0">
                <a:sym typeface="Wingdings" panose="05000000000000000000" pitchFamily="2" charset="2"/>
              </a:rPr>
              <a:t> Netzlaufwerk) agieren kann müssen folgende Dinge erledigt werden: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LAN/WLAN einrichten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VNC muss eingerichtet werden (damit remote Zugriff auf Pi jederzeit möglich ist)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VNC muss nach jedem Neustart automatisch gestartet werden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Festplatten in ext4 Format formatieren (effektiver unter Linux/</a:t>
            </a:r>
            <a:r>
              <a:rPr lang="de-DE" dirty="0" err="1">
                <a:sym typeface="Wingdings" panose="05000000000000000000" pitchFamily="2" charset="2"/>
              </a:rPr>
              <a:t>Raspbian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Festplatten müssen erkannt und </a:t>
            </a:r>
            <a:r>
              <a:rPr lang="de-DE" dirty="0" err="1">
                <a:sym typeface="Wingdings" panose="05000000000000000000" pitchFamily="2" charset="2"/>
              </a:rPr>
              <a:t>gemountet</a:t>
            </a:r>
            <a:r>
              <a:rPr lang="de-DE" dirty="0">
                <a:sym typeface="Wingdings" panose="05000000000000000000" pitchFamily="2" charset="2"/>
              </a:rPr>
              <a:t> werden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(Zugriff muss von </a:t>
            </a:r>
            <a:r>
              <a:rPr lang="de-DE" dirty="0" err="1">
                <a:sym typeface="Wingdings" panose="05000000000000000000" pitchFamily="2" charset="2"/>
              </a:rPr>
              <a:t>Raspbian</a:t>
            </a:r>
            <a:r>
              <a:rPr lang="de-DE" dirty="0">
                <a:sym typeface="Wingdings" panose="05000000000000000000" pitchFamily="2" charset="2"/>
              </a:rPr>
              <a:t> aus möglich sein)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Festplatten müssen nach dem Neustart automatisch </a:t>
            </a:r>
            <a:r>
              <a:rPr lang="de-DE" dirty="0" err="1">
                <a:sym typeface="Wingdings" panose="05000000000000000000" pitchFamily="2" charset="2"/>
              </a:rPr>
              <a:t>gemountet</a:t>
            </a:r>
            <a:r>
              <a:rPr lang="de-DE" dirty="0">
                <a:sym typeface="Wingdings" panose="05000000000000000000" pitchFamily="2" charset="2"/>
              </a:rPr>
              <a:t> werden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/>
              <a:t>Samba Server muss eingerichtet werden </a:t>
            </a:r>
            <a:br>
              <a:rPr lang="de-DE" dirty="0"/>
            </a:br>
            <a:r>
              <a:rPr lang="de-DE" dirty="0"/>
              <a:t>(Einfacher Zugriff auf Festplatte von </a:t>
            </a:r>
            <a:r>
              <a:rPr lang="de-DE" dirty="0" err="1"/>
              <a:t>Win</a:t>
            </a:r>
            <a:r>
              <a:rPr lang="de-DE" dirty="0"/>
              <a:t>-PC aus)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/>
              <a:t>Samba-Server muss automatisch starten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/>
              <a:t>Sicher stellen das Festplatten nicht durchweg laufen, sondern in den </a:t>
            </a:r>
            <a:r>
              <a:rPr lang="de-DE" dirty="0" err="1"/>
              <a:t>stand-by</a:t>
            </a:r>
            <a:r>
              <a:rPr lang="de-DE" dirty="0"/>
              <a:t> </a:t>
            </a:r>
            <a:r>
              <a:rPr lang="de-DE" dirty="0" err="1"/>
              <a:t>modus</a:t>
            </a:r>
            <a:r>
              <a:rPr lang="de-DE" dirty="0"/>
              <a:t> gehen können (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hdparm</a:t>
            </a:r>
            <a:r>
              <a:rPr lang="de-DE" dirty="0"/>
              <a:t>; </a:t>
            </a:r>
            <a:r>
              <a:rPr lang="de-DE" dirty="0" err="1"/>
              <a:t>journaling</a:t>
            </a:r>
            <a:r>
              <a:rPr lang="de-DE" dirty="0"/>
              <a:t>=off)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 err="1"/>
              <a:t>Rsync</a:t>
            </a:r>
            <a:r>
              <a:rPr lang="de-DE" dirty="0"/>
              <a:t> einrichten (alle Daten von einer Festplatte auf eine andere synchronisieren)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zunächst testen, dass das einmal funktioniert (alle Daten überprüfen: noch ok?)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 err="1"/>
              <a:t>Rsync</a:t>
            </a:r>
            <a:r>
              <a:rPr lang="de-DE" dirty="0"/>
              <a:t> einrichten, dass es jeden Tag (bspw. 5:00 Uhr morgens) automatisch synchronisiert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Raspi2 – NAS-SW 1: LAN Setup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28942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Beschreibung um das LAN/WLAN einzurichten findet man hier:	Link</a:t>
            </a:r>
          </a:p>
          <a:p>
            <a:r>
              <a:rPr lang="de-DE" dirty="0"/>
              <a:t>Öffne das Setup-File für die LAN-</a:t>
            </a:r>
            <a:r>
              <a:rPr lang="de-DE" dirty="0" err="1"/>
              <a:t>Adpter</a:t>
            </a:r>
            <a:r>
              <a:rPr lang="de-DE" dirty="0"/>
              <a:t> (Netzwerk-Anschlüsse</a:t>
            </a:r>
            <a:r>
              <a:rPr lang="de-DE" dirty="0">
                <a:sym typeface="Wingdings" panose="05000000000000000000" pitchFamily="2" charset="2"/>
              </a:rPr>
              <a:t>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interfaces</a:t>
            </a:r>
            <a:br>
              <a:rPr lang="de-DE" dirty="0"/>
            </a:br>
            <a:r>
              <a:rPr lang="de-DE" dirty="0"/>
              <a:t>Setze dort</a:t>
            </a: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loopback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eth0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dhcp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myRasPi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800225" lvl="2" indent="0">
              <a:buNone/>
            </a:pP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"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myRasPi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exchanged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arbitrary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DE" dirty="0">
              <a:solidFill>
                <a:srgbClr val="007A3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allow-hotplug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wlan0</a:t>
            </a: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wlan0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dhcp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wpa-conf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wpa_supplicant.conf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dhcp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/>
            <a:r>
              <a:rPr lang="de-DE" dirty="0"/>
              <a:t>Dann mit „</a:t>
            </a:r>
            <a:r>
              <a:rPr lang="de-DE" dirty="0" err="1"/>
              <a:t>Ctrl+X</a:t>
            </a:r>
            <a:r>
              <a:rPr lang="de-DE" dirty="0"/>
              <a:t>“ und „Enter“ das Setting-File speichern und den Nano-Editor schließen</a:t>
            </a:r>
          </a:p>
          <a:p>
            <a:endParaRPr lang="de-DE" dirty="0"/>
          </a:p>
        </p:txBody>
      </p:sp>
      <p:pic>
        <p:nvPicPr>
          <p:cNvPr id="10242" name="Picture 2" descr="http://www.zidatech.ch/media/catalog/product/cache/1/small_image/9df78eab33525d08d6e5fb8d27136e95/1/0/100102010_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3265" y="0"/>
            <a:ext cx="399079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55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Raspi2 – NAS-SW 1: LAN Setup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289428"/>
          </a:xfrm>
        </p:spPr>
        <p:txBody>
          <a:bodyPr>
            <a:normAutofit/>
          </a:bodyPr>
          <a:lstStyle/>
          <a:p>
            <a:r>
              <a:rPr lang="de-DE" dirty="0"/>
              <a:t>Dann müssen die Einstellungen zum Anmelden im LAN bzw. für den Router eingetragen werden. Dazu öffne das File: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 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wpa_supplicant.conf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Und trage dort die Anmeldedaten ein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Netzwerkname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 Netzwerkpasswort</a:t>
            </a:r>
          </a:p>
          <a:p>
            <a:r>
              <a:rPr lang="de-DE" dirty="0">
                <a:sym typeface="Wingdings" panose="05000000000000000000" pitchFamily="2" charset="2"/>
              </a:rPr>
              <a:t>Verwende „RSN“ Protokoll für ein Netzwerk mit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WPA2 (ist üblich)</a:t>
            </a:r>
          </a:p>
          <a:p>
            <a:r>
              <a:rPr lang="de-DE" dirty="0">
                <a:sym typeface="Wingdings" panose="05000000000000000000" pitchFamily="2" charset="2"/>
              </a:rPr>
              <a:t>Verwende immer CCMP</a:t>
            </a:r>
            <a:endParaRPr lang="de-DE" dirty="0"/>
          </a:p>
        </p:txBody>
      </p:sp>
      <p:pic>
        <p:nvPicPr>
          <p:cNvPr id="10242" name="Picture 2" descr="http://www.zidatech.ch/media/catalog/product/cache/1/small_image/9df78eab33525d08d6e5fb8d27136e95/1/0/100102010_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3265" y="0"/>
            <a:ext cx="399079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22106681" y="7704981"/>
            <a:ext cx="9937104" cy="978729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3000" dirty="0" err="1"/>
              <a:t>country</a:t>
            </a:r>
            <a:r>
              <a:rPr lang="de-DE" sz="3000" dirty="0"/>
              <a:t>=DE</a:t>
            </a:r>
            <a:br>
              <a:rPr lang="de-DE" sz="3000" dirty="0"/>
            </a:br>
            <a:r>
              <a:rPr lang="de-DE" sz="3000" dirty="0" err="1"/>
              <a:t>ctrl_interface</a:t>
            </a:r>
            <a:r>
              <a:rPr lang="de-DE" sz="3000" dirty="0"/>
              <a:t>=DIR=/</a:t>
            </a:r>
            <a:r>
              <a:rPr lang="de-DE" sz="3000" dirty="0" err="1"/>
              <a:t>var</a:t>
            </a:r>
            <a:r>
              <a:rPr lang="de-DE" sz="3000" dirty="0"/>
              <a:t>/</a:t>
            </a:r>
            <a:r>
              <a:rPr lang="de-DE" sz="3000" dirty="0" err="1"/>
              <a:t>run</a:t>
            </a:r>
            <a:r>
              <a:rPr lang="de-DE" sz="3000" dirty="0"/>
              <a:t>/</a:t>
            </a:r>
            <a:r>
              <a:rPr lang="de-DE" sz="3000" dirty="0" err="1"/>
              <a:t>wpa_supplicant</a:t>
            </a:r>
            <a:r>
              <a:rPr lang="de-DE" sz="3000" dirty="0"/>
              <a:t> GROUP=</a:t>
            </a:r>
            <a:r>
              <a:rPr lang="de-DE" sz="3000" dirty="0" err="1"/>
              <a:t>netdev</a:t>
            </a:r>
            <a:endParaRPr lang="de-DE" sz="3000" dirty="0"/>
          </a:p>
          <a:p>
            <a:r>
              <a:rPr lang="de-DE" sz="3000" dirty="0" err="1"/>
              <a:t>update_config</a:t>
            </a:r>
            <a:r>
              <a:rPr lang="de-DE" sz="3000" dirty="0"/>
              <a:t>=1</a:t>
            </a:r>
          </a:p>
          <a:p>
            <a:endParaRPr lang="de-DE" sz="3000" dirty="0"/>
          </a:p>
          <a:p>
            <a:r>
              <a:rPr lang="de-DE" sz="3000" dirty="0" err="1"/>
              <a:t>network</a:t>
            </a:r>
            <a:r>
              <a:rPr lang="de-DE" sz="3000" dirty="0"/>
              <a:t>={</a:t>
            </a:r>
          </a:p>
          <a:p>
            <a:r>
              <a:rPr lang="de-DE" sz="3000" dirty="0" err="1"/>
              <a:t>ssid</a:t>
            </a:r>
            <a:r>
              <a:rPr lang="de-DE" sz="3000" dirty="0"/>
              <a:t>="YOURSSID"</a:t>
            </a:r>
          </a:p>
          <a:p>
            <a:r>
              <a:rPr lang="de-DE" sz="3000" dirty="0" err="1"/>
              <a:t>psk</a:t>
            </a:r>
            <a:r>
              <a:rPr lang="de-DE" sz="3000" dirty="0"/>
              <a:t>="YOURPASSWORD"</a:t>
            </a:r>
          </a:p>
          <a:p>
            <a:endParaRPr lang="de-DE" sz="3000" dirty="0"/>
          </a:p>
          <a:p>
            <a:r>
              <a:rPr lang="de-DE" sz="3000" dirty="0">
                <a:solidFill>
                  <a:srgbClr val="007A37"/>
                </a:solidFill>
              </a:rPr>
              <a:t># Protocol type </a:t>
            </a:r>
            <a:r>
              <a:rPr lang="de-DE" sz="3000" dirty="0" err="1">
                <a:solidFill>
                  <a:srgbClr val="007A37"/>
                </a:solidFill>
              </a:rPr>
              <a:t>can</a:t>
            </a:r>
            <a:r>
              <a:rPr lang="de-DE" sz="3000" dirty="0">
                <a:solidFill>
                  <a:srgbClr val="007A37"/>
                </a:solidFill>
              </a:rPr>
              <a:t> </a:t>
            </a:r>
            <a:r>
              <a:rPr lang="de-DE" sz="3000" dirty="0" err="1">
                <a:solidFill>
                  <a:srgbClr val="007A37"/>
                </a:solidFill>
              </a:rPr>
              <a:t>be</a:t>
            </a:r>
            <a:r>
              <a:rPr lang="de-DE" sz="3000" dirty="0">
                <a:solidFill>
                  <a:srgbClr val="007A37"/>
                </a:solidFill>
              </a:rPr>
              <a:t>: RSN (</a:t>
            </a:r>
            <a:r>
              <a:rPr lang="de-DE" sz="3000" dirty="0" err="1">
                <a:solidFill>
                  <a:srgbClr val="007A37"/>
                </a:solidFill>
              </a:rPr>
              <a:t>for</a:t>
            </a:r>
            <a:r>
              <a:rPr lang="de-DE" sz="3000" dirty="0">
                <a:solidFill>
                  <a:srgbClr val="007A37"/>
                </a:solidFill>
              </a:rPr>
              <a:t> WP2) </a:t>
            </a:r>
            <a:r>
              <a:rPr lang="de-DE" sz="3000" dirty="0" err="1">
                <a:solidFill>
                  <a:srgbClr val="007A37"/>
                </a:solidFill>
              </a:rPr>
              <a:t>and</a:t>
            </a:r>
            <a:r>
              <a:rPr lang="de-DE" sz="3000" dirty="0">
                <a:solidFill>
                  <a:srgbClr val="007A37"/>
                </a:solidFill>
              </a:rPr>
              <a:t> WPA (</a:t>
            </a:r>
            <a:r>
              <a:rPr lang="de-DE" sz="3000" dirty="0" err="1">
                <a:solidFill>
                  <a:srgbClr val="007A37"/>
                </a:solidFill>
              </a:rPr>
              <a:t>for</a:t>
            </a:r>
            <a:r>
              <a:rPr lang="de-DE" sz="3000" dirty="0">
                <a:solidFill>
                  <a:srgbClr val="007A37"/>
                </a:solidFill>
              </a:rPr>
              <a:t> WPA1)</a:t>
            </a:r>
          </a:p>
          <a:p>
            <a:r>
              <a:rPr lang="de-DE" sz="3000" dirty="0" err="1"/>
              <a:t>proto</a:t>
            </a:r>
            <a:r>
              <a:rPr lang="de-DE" sz="3000" dirty="0"/>
              <a:t>=RSN</a:t>
            </a:r>
          </a:p>
          <a:p>
            <a:endParaRPr lang="de-DE" sz="3000" dirty="0"/>
          </a:p>
          <a:p>
            <a:r>
              <a:rPr lang="de-DE" sz="3000" dirty="0"/>
              <a:t># Key </a:t>
            </a:r>
            <a:r>
              <a:rPr lang="de-DE" sz="3000" dirty="0" err="1"/>
              <a:t>management</a:t>
            </a:r>
            <a:r>
              <a:rPr lang="de-DE" sz="3000" dirty="0"/>
              <a:t> type </a:t>
            </a:r>
            <a:br>
              <a:rPr lang="de-DE" sz="3000" dirty="0"/>
            </a:br>
            <a:r>
              <a:rPr lang="de-DE" sz="3000" dirty="0" err="1"/>
              <a:t>key_mgmt</a:t>
            </a:r>
            <a:r>
              <a:rPr lang="de-DE" sz="3000" dirty="0"/>
              <a:t>=WPA-PSK</a:t>
            </a:r>
          </a:p>
          <a:p>
            <a:endParaRPr lang="de-DE" sz="3000" dirty="0"/>
          </a:p>
          <a:p>
            <a:r>
              <a:rPr lang="de-DE" sz="3000" dirty="0"/>
              <a:t># </a:t>
            </a:r>
            <a:r>
              <a:rPr lang="de-DE" sz="3000" dirty="0" err="1"/>
              <a:t>Pairwise</a:t>
            </a:r>
            <a:r>
              <a:rPr lang="de-DE" sz="3000" dirty="0"/>
              <a:t> </a:t>
            </a:r>
            <a:r>
              <a:rPr lang="de-DE" sz="3000" dirty="0" err="1"/>
              <a:t>can</a:t>
            </a:r>
            <a:r>
              <a:rPr lang="de-DE" sz="3000" dirty="0"/>
              <a:t> </a:t>
            </a:r>
            <a:r>
              <a:rPr lang="de-DE" sz="3000" dirty="0" err="1"/>
              <a:t>be</a:t>
            </a:r>
            <a:r>
              <a:rPr lang="de-DE" sz="3000" dirty="0"/>
              <a:t> CCMP </a:t>
            </a:r>
            <a:r>
              <a:rPr lang="de-DE" sz="3000" dirty="0" err="1"/>
              <a:t>or</a:t>
            </a:r>
            <a:r>
              <a:rPr lang="de-DE" sz="3000" dirty="0"/>
              <a:t> TKIP (</a:t>
            </a:r>
            <a:r>
              <a:rPr lang="de-DE" sz="3000" dirty="0" err="1"/>
              <a:t>for</a:t>
            </a:r>
            <a:r>
              <a:rPr lang="de-DE" sz="3000" dirty="0"/>
              <a:t> WPA2 </a:t>
            </a:r>
            <a:r>
              <a:rPr lang="de-DE" sz="3000" dirty="0" err="1"/>
              <a:t>or</a:t>
            </a:r>
            <a:r>
              <a:rPr lang="de-DE" sz="3000" dirty="0"/>
              <a:t> WPA1)</a:t>
            </a:r>
          </a:p>
          <a:p>
            <a:r>
              <a:rPr lang="de-DE" sz="3000" dirty="0" err="1"/>
              <a:t>pairwise</a:t>
            </a:r>
            <a:r>
              <a:rPr lang="de-DE" sz="3000" dirty="0"/>
              <a:t>=CCMP</a:t>
            </a:r>
          </a:p>
          <a:p>
            <a:endParaRPr lang="de-DE" sz="3000" dirty="0"/>
          </a:p>
          <a:p>
            <a:r>
              <a:rPr lang="de-DE" sz="3000" dirty="0"/>
              <a:t>#</a:t>
            </a:r>
            <a:r>
              <a:rPr lang="de-DE" sz="3000" dirty="0" err="1"/>
              <a:t>Authorization</a:t>
            </a:r>
            <a:r>
              <a:rPr lang="de-DE" sz="3000" dirty="0"/>
              <a:t> </a:t>
            </a:r>
            <a:r>
              <a:rPr lang="de-DE" sz="3000" dirty="0" err="1"/>
              <a:t>option</a:t>
            </a:r>
            <a:r>
              <a:rPr lang="de-DE" sz="3000" dirty="0"/>
              <a:t> </a:t>
            </a:r>
            <a:r>
              <a:rPr lang="de-DE" sz="3000" dirty="0" err="1"/>
              <a:t>should</a:t>
            </a:r>
            <a:r>
              <a:rPr lang="de-DE" sz="3000" dirty="0"/>
              <a:t> </a:t>
            </a:r>
            <a:r>
              <a:rPr lang="de-DE" sz="3000" dirty="0" err="1"/>
              <a:t>be</a:t>
            </a:r>
            <a:r>
              <a:rPr lang="de-DE" sz="3000" dirty="0"/>
              <a:t> OPEN </a:t>
            </a:r>
            <a:r>
              <a:rPr lang="de-DE" sz="3000" dirty="0" err="1"/>
              <a:t>for</a:t>
            </a:r>
            <a:r>
              <a:rPr lang="de-DE" sz="3000" dirty="0"/>
              <a:t> </a:t>
            </a:r>
            <a:r>
              <a:rPr lang="de-DE" sz="3000" dirty="0" err="1"/>
              <a:t>both</a:t>
            </a:r>
            <a:r>
              <a:rPr lang="de-DE" sz="3000" dirty="0"/>
              <a:t> WPA1/WPA2 </a:t>
            </a:r>
            <a:br>
              <a:rPr lang="de-DE" sz="3000" dirty="0"/>
            </a:br>
            <a:r>
              <a:rPr lang="de-DE" sz="3000" dirty="0"/>
              <a:t># (in </a:t>
            </a:r>
            <a:r>
              <a:rPr lang="de-DE" sz="3000" dirty="0" err="1"/>
              <a:t>less</a:t>
            </a:r>
            <a:r>
              <a:rPr lang="de-DE" sz="3000" dirty="0"/>
              <a:t> </a:t>
            </a:r>
            <a:r>
              <a:rPr lang="de-DE" sz="3000" dirty="0" err="1"/>
              <a:t>commonly</a:t>
            </a:r>
            <a:r>
              <a:rPr lang="de-DE" sz="3000" dirty="0"/>
              <a:t> </a:t>
            </a:r>
            <a:r>
              <a:rPr lang="de-DE" sz="3000" dirty="0" err="1"/>
              <a:t>used</a:t>
            </a:r>
            <a:r>
              <a:rPr lang="de-DE" sz="3000" dirty="0"/>
              <a:t> </a:t>
            </a:r>
            <a:r>
              <a:rPr lang="de-DE" sz="3000" dirty="0" err="1"/>
              <a:t>are</a:t>
            </a:r>
            <a:r>
              <a:rPr lang="de-DE" sz="3000" dirty="0"/>
              <a:t> SHARED </a:t>
            </a:r>
            <a:r>
              <a:rPr lang="de-DE" sz="3000" dirty="0" err="1"/>
              <a:t>and</a:t>
            </a:r>
            <a:r>
              <a:rPr lang="de-DE" sz="3000" dirty="0"/>
              <a:t> LEAP)</a:t>
            </a:r>
          </a:p>
          <a:p>
            <a:r>
              <a:rPr lang="de-DE" sz="3000" dirty="0" err="1"/>
              <a:t>auth_alg</a:t>
            </a:r>
            <a:r>
              <a:rPr lang="de-DE" sz="3000" dirty="0"/>
              <a:t>=OPEN</a:t>
            </a:r>
          </a:p>
          <a:p>
            <a:r>
              <a:rPr lang="de-DE" sz="3000" dirty="0"/>
              <a:t>}</a:t>
            </a:r>
          </a:p>
        </p:txBody>
      </p:sp>
      <p:cxnSp>
        <p:nvCxnSpPr>
          <p:cNvPr id="6" name="Verbinder: gewinkelt 5"/>
          <p:cNvCxnSpPr>
            <a:cxnSpLocks/>
          </p:cNvCxnSpPr>
          <p:nvPr/>
        </p:nvCxnSpPr>
        <p:spPr>
          <a:xfrm>
            <a:off x="11096368" y="9539416"/>
            <a:ext cx="10794289" cy="757853"/>
          </a:xfrm>
          <a:prstGeom prst="bentConnector3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er: gewinkelt 7"/>
          <p:cNvCxnSpPr>
            <a:cxnSpLocks/>
          </p:cNvCxnSpPr>
          <p:nvPr/>
        </p:nvCxnSpPr>
        <p:spPr>
          <a:xfrm>
            <a:off x="12164301" y="10657309"/>
            <a:ext cx="9726356" cy="119186"/>
          </a:xfrm>
          <a:prstGeom prst="bentConnector3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/>
          <p:cNvCxnSpPr/>
          <p:nvPr/>
        </p:nvCxnSpPr>
        <p:spPr>
          <a:xfrm flipV="1">
            <a:off x="11521505" y="12169477"/>
            <a:ext cx="10369152" cy="1008112"/>
          </a:xfrm>
          <a:prstGeom prst="bentConnector3">
            <a:avLst>
              <a:gd name="adj1" fmla="val 95284"/>
            </a:avLst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/>
          <p:cNvCxnSpPr>
            <a:cxnSpLocks/>
          </p:cNvCxnSpPr>
          <p:nvPr/>
        </p:nvCxnSpPr>
        <p:spPr>
          <a:xfrm>
            <a:off x="11737529" y="14305777"/>
            <a:ext cx="10153128" cy="454396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28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Raspi2 – NAS-SW 1: WLAN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28942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Verhindern dass der EDMIX WLAN-Stick in den </a:t>
            </a:r>
            <a:r>
              <a:rPr lang="de-DE" dirty="0" err="1"/>
              <a:t>sleep</a:t>
            </a:r>
            <a:r>
              <a:rPr lang="de-DE" dirty="0"/>
              <a:t>-modus geht (andernfalls ist Pi per VNC nicht mehr </a:t>
            </a:r>
            <a:r>
              <a:rPr lang="de-DE" dirty="0" err="1"/>
              <a:t>erreichtbar</a:t>
            </a:r>
            <a:r>
              <a:rPr lang="de-DE" dirty="0"/>
              <a:t> und muss neu gestartet werden):</a:t>
            </a:r>
            <a:br>
              <a:rPr lang="de-DE" dirty="0"/>
            </a:br>
            <a:br>
              <a:rPr lang="de-DE" dirty="0"/>
            </a:br>
            <a:r>
              <a:rPr lang="en-US" sz="6500" i="1" dirty="0"/>
              <a:t>The problem seems to be that the adapter has power management features enabled by default. This can be checked by running the command:</a:t>
            </a:r>
            <a:br>
              <a:rPr lang="en-US" sz="7000" i="1" dirty="0"/>
            </a:br>
            <a:r>
              <a:rPr lang="en-US" dirty="0"/>
              <a:t>	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cat /sys/module/8192cu/parameters/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rtw_power_mgnt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500" i="1" dirty="0"/>
              <a:t>A value of 0 means disabled, 1 means min. power management, 2 means max. power management. To disable this, you need to create a new file:</a:t>
            </a:r>
            <a:br>
              <a:rPr lang="en-US" sz="6500" i="1" dirty="0"/>
            </a:br>
            <a:r>
              <a:rPr lang="en-US" dirty="0"/>
              <a:t>	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modprobe.d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/8192cu.conf</a:t>
            </a:r>
          </a:p>
          <a:p>
            <a:r>
              <a:rPr lang="en-US" sz="6500" i="1" dirty="0"/>
              <a:t>and add the following: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# Disable power management</a:t>
            </a:r>
          </a:p>
          <a:p>
            <a:pPr marL="0" indent="0">
              <a:buNone/>
            </a:pP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	options 8192cu 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rtw_power_mgnt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=0 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rtw_enusbss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</a:p>
          <a:p>
            <a:r>
              <a:rPr lang="en-US" sz="6500" i="1" dirty="0"/>
              <a:t>Once you save the file and reboot your </a:t>
            </a:r>
            <a:r>
              <a:rPr lang="en-US" sz="6500" i="1" dirty="0" err="1"/>
              <a:t>RPi</a:t>
            </a:r>
            <a:r>
              <a:rPr lang="en-US" sz="6500" i="1" dirty="0"/>
              <a:t>, the </a:t>
            </a:r>
            <a:r>
              <a:rPr lang="en-US" sz="6500" i="1" dirty="0" err="1"/>
              <a:t>WiFi</a:t>
            </a:r>
            <a:r>
              <a:rPr lang="en-US" sz="6500" i="1" dirty="0"/>
              <a:t> should stay on indefinitely.</a:t>
            </a:r>
            <a:endParaRPr lang="de-DE" sz="6500" i="1" dirty="0"/>
          </a:p>
        </p:txBody>
      </p:sp>
      <p:pic>
        <p:nvPicPr>
          <p:cNvPr id="1027" name="Picture 3" descr="https://images-na.ssl-images-amazon.com/images/I/71P8Pfd7npL._SL1500_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0909" y="1319935"/>
            <a:ext cx="3442941" cy="28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9782157" y="1319935"/>
            <a:ext cx="206338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zzzzzz…..</a:t>
            </a:r>
          </a:p>
        </p:txBody>
      </p:sp>
      <p:sp>
        <p:nvSpPr>
          <p:cNvPr id="6" name="Textfeld 5"/>
          <p:cNvSpPr txBox="1"/>
          <p:nvPr/>
        </p:nvSpPr>
        <p:spPr>
          <a:xfrm rot="20802604">
            <a:off x="626836" y="1182872"/>
            <a:ext cx="8371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FF0000"/>
                </a:solidFill>
              </a:rPr>
              <a:t>Nur notwendig, wenn man den </a:t>
            </a:r>
            <a:br>
              <a:rPr lang="de-DE" sz="4800" b="1" dirty="0">
                <a:solidFill>
                  <a:srgbClr val="FF0000"/>
                </a:solidFill>
              </a:rPr>
            </a:br>
            <a:r>
              <a:rPr lang="de-DE" sz="4800" b="1" dirty="0">
                <a:solidFill>
                  <a:srgbClr val="FF0000"/>
                </a:solidFill>
              </a:rPr>
              <a:t>EDIMAX-WLAN-Stick verwendet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2: VNC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Zum nachlesen: 			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Link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durchführen:		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&amp;&amp;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</a:t>
            </a: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„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tightvncserver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“:</a:t>
            </a:r>
            <a:r>
              <a:rPr lang="de-DE" sz="4800" dirty="0"/>
              <a:t>	</a:t>
            </a:r>
            <a:br>
              <a:rPr lang="de-DE" sz="4800" dirty="0"/>
            </a:br>
            <a:r>
              <a:rPr lang="de-DE" sz="4800" dirty="0"/>
              <a:t>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endParaRPr lang="de-DE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Passwort festlegen: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vncpasswd</a:t>
            </a:r>
            <a:endParaRPr lang="de-DE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Auf Windows PC	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TightVNC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-Viewer runterladen:	http://www.tightvnc.com/download.php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nur den Viewer installieren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Testen ob eine VNC-Session ohne Autostart möglich ist: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Windows:	</a:t>
            </a:r>
            <a:b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sz="4800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824761" y="4473577"/>
            <a:ext cx="10515600" cy="4351338"/>
          </a:xfrm>
          <a:prstGeom prst="rect">
            <a:avLst/>
          </a:prstGeom>
        </p:spPr>
        <p:txBody>
          <a:bodyPr vert="horz" lIns="205740" tIns="102870" rIns="205740" bIns="102870" rtlCol="0">
            <a:noAutofit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0985" y="14049239"/>
            <a:ext cx="10835974" cy="29604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Ellipse 11"/>
          <p:cNvSpPr/>
          <p:nvPr/>
        </p:nvSpPr>
        <p:spPr>
          <a:xfrm>
            <a:off x="9361265" y="15022337"/>
            <a:ext cx="3024336" cy="11075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22347078" y="12329084"/>
            <a:ext cx="945630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IP des </a:t>
            </a:r>
            <a:r>
              <a:rPr lang="de-DE" dirty="0" err="1"/>
              <a:t>Raspberry</a:t>
            </a:r>
            <a:r>
              <a:rPr lang="de-DE" dirty="0"/>
              <a:t> Pi </a:t>
            </a:r>
            <a:br>
              <a:rPr lang="de-DE" dirty="0"/>
            </a:br>
            <a:r>
              <a:rPr lang="de-DE" dirty="0"/>
              <a:t>(idealerweise fix eingetragen </a:t>
            </a:r>
            <a:br>
              <a:rPr lang="de-DE" dirty="0"/>
            </a:br>
            <a:r>
              <a:rPr lang="de-DE" dirty="0"/>
              <a:t>im DHCP-Server des Routers)</a:t>
            </a:r>
          </a:p>
          <a:p>
            <a:endParaRPr lang="de-DE" dirty="0"/>
          </a:p>
          <a:p>
            <a:r>
              <a:rPr lang="de-DE" dirty="0"/>
              <a:t>Port (hinter „:“) ist immer „5901“</a:t>
            </a:r>
          </a:p>
        </p:txBody>
      </p:sp>
      <p:cxnSp>
        <p:nvCxnSpPr>
          <p:cNvPr id="14" name="Gerade Verbindung mit Pfeil 13"/>
          <p:cNvCxnSpPr>
            <a:cxnSpLocks/>
            <a:stCxn id="13" idx="1"/>
            <a:endCxn id="12" idx="6"/>
          </p:cNvCxnSpPr>
          <p:nvPr/>
        </p:nvCxnSpPr>
        <p:spPr>
          <a:xfrm flipH="1">
            <a:off x="12385601" y="13952606"/>
            <a:ext cx="9961477" cy="1623521"/>
          </a:xfrm>
          <a:prstGeom prst="straightConnector1">
            <a:avLst/>
          </a:prstGeom>
          <a:ln w="825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839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2: VNC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Anmerkungen:</a:t>
            </a:r>
          </a:p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Auflösung des VNC kann im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-File angepasst werden indem man die Zeile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 folgt umändert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wird empfohlen die Auflösung klein zu halten. Zum Arbeiten geht es trotzdem auf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-HD. Zum Spielen vermutlich eher schlecht…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Dokus:</a:t>
            </a:r>
          </a:p>
          <a:p>
            <a:pPr lvl="1"/>
            <a:r>
              <a:rPr lang="de-DE" sz="39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https://jankarres.de/2012/08/raspberry-pi-vnc-server-installieren/</a:t>
            </a:r>
            <a:endParaRPr lang="de-DE" sz="3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39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https://www.elektronik-kompendium.de/sites/raspberry-pi/2011021.htm</a:t>
            </a:r>
            <a:endParaRPr lang="de-DE" sz="3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28700" lvl="1" indent="0">
              <a:buNone/>
            </a:pPr>
            <a:endParaRPr lang="de-DE" sz="3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sz="4800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824761" y="4473577"/>
            <a:ext cx="10515600" cy="4351338"/>
          </a:xfrm>
          <a:prstGeom prst="rect">
            <a:avLst/>
          </a:prstGeom>
        </p:spPr>
        <p:txBody>
          <a:bodyPr vert="horz" lIns="205740" tIns="102870" rIns="205740" bIns="102870" rtlCol="0">
            <a:noAutofit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5160" y="5616749"/>
            <a:ext cx="10632645" cy="47644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5159" y="7323590"/>
            <a:ext cx="15769753" cy="512083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19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3: VNC Autostart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VNC zum Autostart hinzufügen indem folgende Datei erstellt wird:		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Link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Wichtig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Die erste Zeile mit  </a:t>
            </a:r>
            <a:r>
              <a:rPr lang="de-DE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#!/bin/sh  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 extrem wichtig!! 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Datei kann auch über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http://www.penguintutor.com/otherfiles/tightvncserver-init.txt</a:t>
            </a:r>
            <a:b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heruntergeladen und über</a:t>
            </a:r>
            <a:b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mv tightvncserver-init.txt 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 richtige Verzeichnis abgelegt werden (muss in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init.d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liegen!)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Wichtiger Hinweis: Es gibt viele Versionen dieses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-files. Viele haben kein „ #!/bin/sh“ in der ersten Zeile. Das ist allerdings absolut wichtig!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Zugriffsrechte des Files anpassen: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root:root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Datei ausführbar machen: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755 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in die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runlevels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hinzufügen (damit es beim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ausgeführt wird)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update-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</a:t>
            </a: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Fertig!</a:t>
            </a:r>
            <a:b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6"/>
            </a:pPr>
            <a:endParaRPr lang="de-DE" sz="4000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824761" y="4473577"/>
            <a:ext cx="10515600" cy="4351338"/>
          </a:xfrm>
          <a:prstGeom prst="rect">
            <a:avLst/>
          </a:prstGeom>
        </p:spPr>
        <p:txBody>
          <a:bodyPr vert="horz" lIns="205740" tIns="102870" rIns="205740" bIns="102870" rtlCol="0">
            <a:noAutofit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5688857" y="936229"/>
            <a:ext cx="4356000" cy="897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9537" y="1368277"/>
            <a:ext cx="3686121" cy="604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809537" y="8713093"/>
            <a:ext cx="6481584" cy="605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5131017" y="946399"/>
            <a:ext cx="5645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Mögliche Anordnung</a:t>
            </a:r>
          </a:p>
          <a:p>
            <a:r>
              <a:rPr lang="de-DE" sz="5000" dirty="0"/>
              <a:t>mit Pi</a:t>
            </a:r>
            <a:br>
              <a:rPr lang="de-DE" sz="5000" dirty="0"/>
            </a:br>
            <a:r>
              <a:rPr lang="de-DE" sz="5000" dirty="0" err="1"/>
              <a:t>Intenso</a:t>
            </a:r>
            <a:r>
              <a:rPr lang="de-DE" sz="5000" dirty="0"/>
              <a:t> 4TB und</a:t>
            </a:r>
            <a:br>
              <a:rPr lang="de-DE" sz="5000" dirty="0"/>
            </a:br>
            <a:r>
              <a:rPr lang="de-DE" sz="5000" dirty="0"/>
              <a:t>WD 4TB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88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4: ext4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sz="6500" dirty="0"/>
              <a:t>Formatiere und erstelle Partitionen für beide Festplatten im ext4 Format</a:t>
            </a:r>
            <a:br>
              <a:rPr lang="de-DE" sz="6500" dirty="0"/>
            </a:br>
            <a:r>
              <a:rPr lang="de-DE" sz="6500" dirty="0"/>
              <a:t>Wichtig: 	„</a:t>
            </a:r>
            <a:r>
              <a:rPr lang="de-DE" sz="6500" dirty="0" err="1"/>
              <a:t>journaling</a:t>
            </a:r>
            <a:r>
              <a:rPr lang="de-DE" sz="6500" dirty="0"/>
              <a:t>“ soll ausgeschaltet sein</a:t>
            </a:r>
            <a:br>
              <a:rPr lang="de-DE" sz="6500" dirty="0"/>
            </a:br>
            <a:r>
              <a:rPr lang="de-DE" sz="6500" dirty="0"/>
              <a:t>Wichtig:	„</a:t>
            </a:r>
            <a:r>
              <a:rPr lang="de-DE" sz="6500" dirty="0" err="1"/>
              <a:t>lazy_itable_init</a:t>
            </a:r>
            <a:r>
              <a:rPr lang="de-DE" sz="6500" dirty="0"/>
              <a:t>“ muss aus sein </a:t>
            </a:r>
            <a:br>
              <a:rPr lang="de-DE" sz="6500" dirty="0"/>
            </a:br>
            <a:r>
              <a:rPr lang="de-DE" sz="6500" dirty="0"/>
              <a:t>		</a:t>
            </a:r>
            <a:r>
              <a:rPr lang="de-DE" sz="6500" dirty="0">
                <a:sym typeface="Wingdings" panose="05000000000000000000" pitchFamily="2" charset="2"/>
              </a:rPr>
              <a:t> </a:t>
            </a:r>
            <a:r>
              <a:rPr lang="de-DE" sz="6500" dirty="0"/>
              <a:t>das dauert bei der Formatierung zwar lang, aber dann werden nach 		jedem booten die Festplatten schnell </a:t>
            </a:r>
            <a:r>
              <a:rPr lang="de-DE" sz="6500" dirty="0" err="1"/>
              <a:t>gemountet</a:t>
            </a:r>
            <a:r>
              <a:rPr lang="de-DE" sz="6500" dirty="0"/>
              <a:t>)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mkfs.ext4 -E 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lazy_itable_init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=0,lazy_journal_init=0 /dev/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Um herauszufinden unter welchen Namen die Festplatte im System läuft, geben wir folgenden Befehl ein. In unserem Beispiel ist es /</a:t>
            </a:r>
            <a:r>
              <a:rPr lang="de-DE" dirty="0" err="1"/>
              <a:t>dev</a:t>
            </a:r>
            <a:r>
              <a:rPr lang="de-DE" dirty="0"/>
              <a:t>/</a:t>
            </a:r>
            <a:r>
              <a:rPr lang="de-DE" dirty="0" err="1"/>
              <a:t>sda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9307481" y="10487312"/>
            <a:ext cx="241123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Anpassen!</a:t>
            </a:r>
          </a:p>
        </p:txBody>
      </p:sp>
      <p:cxnSp>
        <p:nvCxnSpPr>
          <p:cNvPr id="7" name="Verbinder: gewinkelt 6"/>
          <p:cNvCxnSpPr>
            <a:cxnSpLocks/>
            <a:stCxn id="10" idx="2"/>
            <a:endCxn id="4" idx="1"/>
          </p:cNvCxnSpPr>
          <p:nvPr/>
        </p:nvCxnSpPr>
        <p:spPr>
          <a:xfrm rot="16200000" flipH="1">
            <a:off x="28226561" y="9768030"/>
            <a:ext cx="577664" cy="1584176"/>
          </a:xfrm>
          <a:prstGeom prst="bentConnector2">
            <a:avLst/>
          </a:prstGeom>
          <a:ln w="762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8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5: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Zunächst alle nötigen Apps installieren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ntfs-3g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hfsutils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hfsprogs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exfat-fuse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Tool ntfs-3g ist notwendig um das Windows-Format „NTFS“ in Linux lesen zu können</a:t>
            </a:r>
          </a:p>
          <a:p>
            <a:r>
              <a:rPr lang="de-DE" dirty="0"/>
              <a:t>Erstelle einen Ordner in den wird die Festplatte </a:t>
            </a:r>
            <a:r>
              <a:rPr lang="de-DE" dirty="0" err="1"/>
              <a:t>mounten</a:t>
            </a:r>
            <a:r>
              <a:rPr lang="de-DE" dirty="0"/>
              <a:t> können (d.h. in diesem Ordner wird angezeigt was auf der Festplatte ist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Liste alle Datenträger auf, die gerade angeschlossen sind:</a:t>
            </a:r>
            <a:br>
              <a:rPr lang="de-DE" dirty="0"/>
            </a:br>
            <a:r>
              <a:rPr lang="de-DE" dirty="0"/>
              <a:t>	</a:t>
            </a:r>
            <a:r>
              <a:rPr lang="pl-PL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sudo blkid -o list -w /dev/null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		oder 	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USB-Sticks heißen meist </a:t>
            </a:r>
            <a:r>
              <a:rPr lang="de-DE" i="1" dirty="0" err="1"/>
              <a:t>sda</a:t>
            </a:r>
            <a:r>
              <a:rPr lang="de-DE" dirty="0"/>
              <a:t> und externe Festplatten </a:t>
            </a:r>
            <a:r>
              <a:rPr lang="de-DE" i="1" dirty="0" err="1"/>
              <a:t>hd</a:t>
            </a:r>
            <a:r>
              <a:rPr lang="de-DE" dirty="0"/>
              <a:t>, ggf. mit anhängender Nummer. Uns interessiert die erste und letzte Spalte des richtigen Gerätes mit dessen </a:t>
            </a:r>
            <a:r>
              <a:rPr lang="de-DE" i="1" dirty="0" err="1"/>
              <a:t>device</a:t>
            </a:r>
            <a:r>
              <a:rPr lang="de-DE" dirty="0"/>
              <a:t> Pfad und </a:t>
            </a:r>
            <a:r>
              <a:rPr lang="de-DE" i="1" dirty="0"/>
              <a:t>UUID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59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5: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400" dirty="0" err="1"/>
              <a:t>Mounten</a:t>
            </a:r>
            <a:r>
              <a:rPr lang="de-DE" sz="4400" dirty="0"/>
              <a:t> eines Laufwerks mit Datentyp…</a:t>
            </a:r>
          </a:p>
          <a:p>
            <a:pPr lvl="1"/>
            <a:r>
              <a:rPr lang="de-DE" sz="4400" dirty="0"/>
              <a:t>FAT32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vfat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/>
              <a:t>NTFS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ntfs-3g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/>
              <a:t>HFS+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hfsplus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 err="1"/>
              <a:t>exFAT</a:t>
            </a:r>
            <a:endParaRPr lang="de-DE" sz="4400" dirty="0"/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exfat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/>
              <a:t>ext4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ext4 -o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4400" dirty="0"/>
              <a:t>Um ein Laufwerk zu </a:t>
            </a:r>
            <a:r>
              <a:rPr lang="de-DE" sz="4400" dirty="0" err="1"/>
              <a:t>unmounten</a:t>
            </a:r>
            <a:r>
              <a:rPr lang="de-DE" sz="4400" dirty="0"/>
              <a:t> (herauszunehmen)</a:t>
            </a:r>
            <a:br>
              <a:rPr lang="de-DE" sz="4400" dirty="0"/>
            </a:b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4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362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Soll der USB-Stick oder die USB-Festplatte nun bei jedem Start des </a:t>
            </a:r>
            <a:r>
              <a:rPr lang="de-DE" dirty="0" err="1"/>
              <a:t>Raspberry</a:t>
            </a:r>
            <a:r>
              <a:rPr lang="de-DE" dirty="0"/>
              <a:t> Pis automatisch eingebunden werden, können wir dies für einen Eintrag in </a:t>
            </a:r>
            <a:r>
              <a:rPr lang="de-DE" i="1" dirty="0" err="1"/>
              <a:t>fstab</a:t>
            </a:r>
            <a:r>
              <a:rPr lang="de-DE" dirty="0"/>
              <a:t> erlauben, wozu wir die zuvor ausgelesene UUID benötigen. </a:t>
            </a:r>
            <a:r>
              <a:rPr lang="de-DE" i="1" dirty="0" err="1"/>
              <a:t>fstab</a:t>
            </a:r>
            <a:r>
              <a:rPr lang="de-DE" i="1" dirty="0"/>
              <a:t> k</a:t>
            </a:r>
            <a:r>
              <a:rPr lang="de-DE" dirty="0"/>
              <a:t>önnen wir editieren:</a:t>
            </a:r>
            <a:br>
              <a:rPr lang="de-DE" dirty="0"/>
            </a:br>
            <a:r>
              <a:rPr lang="de-DE" dirty="0"/>
              <a:t>	</a:t>
            </a:r>
            <a:r>
              <a:rPr lang="pl-PL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sudo nano -w /etc/fstab</a:t>
            </a:r>
            <a:endParaRPr lang="de-DE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Die UUID bekommt man über die Liste mit:</a:t>
            </a:r>
            <a:br>
              <a:rPr lang="de-DE" dirty="0"/>
            </a:br>
            <a:r>
              <a:rPr lang="de-DE" dirty="0"/>
              <a:t>	</a:t>
            </a:r>
            <a:r>
              <a:rPr lang="pl-PL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sudo blkid -o list -w /dev/null</a:t>
            </a:r>
            <a:endParaRPr lang="de-DE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01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484893"/>
          </a:xfrm>
        </p:spPr>
        <p:txBody>
          <a:bodyPr>
            <a:normAutofit/>
          </a:bodyPr>
          <a:lstStyle/>
          <a:p>
            <a:r>
              <a:rPr lang="de-DE" dirty="0"/>
              <a:t>Ergebnis für </a:t>
            </a:r>
            <a:br>
              <a:rPr lang="de-DE" dirty="0"/>
            </a:br>
            <a:r>
              <a:rPr lang="de-DE" dirty="0"/>
              <a:t>	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sudo blkid -o list -w /dev/null</a:t>
            </a:r>
            <a:br>
              <a:rPr lang="de-DE" dirty="0"/>
            </a:br>
            <a:r>
              <a:rPr lang="de-DE" dirty="0"/>
              <a:t>ist: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/>
              <a:t>Interner Speicher</a:t>
            </a:r>
          </a:p>
          <a:p>
            <a:r>
              <a:rPr lang="de-DE" dirty="0"/>
              <a:t>NAS-Festplatte (Backup)</a:t>
            </a:r>
          </a:p>
          <a:p>
            <a:r>
              <a:rPr lang="de-DE" dirty="0"/>
              <a:t>NAS Festplatte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24</a:t>
            </a:fld>
            <a:endParaRPr lang="de-DE"/>
          </a:p>
        </p:txBody>
      </p:sp>
      <p:cxnSp>
        <p:nvCxnSpPr>
          <p:cNvPr id="11" name="Verbinder: gewinkelt 10"/>
          <p:cNvCxnSpPr>
            <a:cxnSpLocks/>
          </p:cNvCxnSpPr>
          <p:nvPr/>
        </p:nvCxnSpPr>
        <p:spPr>
          <a:xfrm flipV="1">
            <a:off x="11917548" y="11521405"/>
            <a:ext cx="2484276" cy="606928"/>
          </a:xfrm>
          <a:prstGeom prst="bentConnector3">
            <a:avLst/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24" y="7969709"/>
            <a:ext cx="18002225" cy="8408067"/>
          </a:xfrm>
          <a:prstGeom prst="rect">
            <a:avLst/>
          </a:prstGeom>
        </p:spPr>
      </p:pic>
      <p:cxnSp>
        <p:nvCxnSpPr>
          <p:cNvPr id="8" name="Verbinder: gewinkelt 7"/>
          <p:cNvCxnSpPr>
            <a:cxnSpLocks/>
          </p:cNvCxnSpPr>
          <p:nvPr/>
        </p:nvCxnSpPr>
        <p:spPr>
          <a:xfrm flipV="1">
            <a:off x="9433273" y="10801324"/>
            <a:ext cx="4284334" cy="1"/>
          </a:xfrm>
          <a:prstGeom prst="bentConnector3">
            <a:avLst/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eschweifte Klammer links 19"/>
          <p:cNvSpPr/>
          <p:nvPr/>
        </p:nvSpPr>
        <p:spPr>
          <a:xfrm>
            <a:off x="13735680" y="10189257"/>
            <a:ext cx="666144" cy="1096509"/>
          </a:xfrm>
          <a:prstGeom prst="leftBrace">
            <a:avLst>
              <a:gd name="adj1" fmla="val 47222"/>
              <a:gd name="adj2" fmla="val 50000"/>
            </a:avLst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Verbinder: gewinkelt 24"/>
          <p:cNvCxnSpPr>
            <a:cxnSpLocks/>
          </p:cNvCxnSpPr>
          <p:nvPr/>
        </p:nvCxnSpPr>
        <p:spPr>
          <a:xfrm flipV="1">
            <a:off x="9433273" y="11809437"/>
            <a:ext cx="4968551" cy="1645904"/>
          </a:xfrm>
          <a:prstGeom prst="bentConnector3">
            <a:avLst>
              <a:gd name="adj1" fmla="val 83823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eschweifte Klammer links 31"/>
          <p:cNvSpPr/>
          <p:nvPr/>
        </p:nvSpPr>
        <p:spPr>
          <a:xfrm rot="16200000">
            <a:off x="28531266" y="9374273"/>
            <a:ext cx="616334" cy="5832647"/>
          </a:xfrm>
          <a:prstGeom prst="leftBrace">
            <a:avLst>
              <a:gd name="adj1" fmla="val 47222"/>
              <a:gd name="adj2" fmla="val 50000"/>
            </a:avLst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27003378" y="12778232"/>
            <a:ext cx="4089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Jeweilige UUID </a:t>
            </a:r>
            <a:br>
              <a:rPr lang="de-DE" b="1" dirty="0">
                <a:solidFill>
                  <a:srgbClr val="FF0000"/>
                </a:solidFill>
              </a:rPr>
            </a:br>
            <a:r>
              <a:rPr lang="de-DE" b="1" dirty="0">
                <a:solidFill>
                  <a:srgbClr val="FF0000"/>
                </a:solidFill>
              </a:rPr>
              <a:t>zum </a:t>
            </a:r>
            <a:r>
              <a:rPr lang="de-DE" b="1" dirty="0" err="1">
                <a:solidFill>
                  <a:srgbClr val="FF0000"/>
                </a:solidFill>
              </a:rPr>
              <a:t>Datengträger</a:t>
            </a:r>
            <a:endParaRPr lang="de-DE" b="1" dirty="0">
              <a:solidFill>
                <a:srgbClr val="FF0000"/>
              </a:solidFill>
            </a:endParaRPr>
          </a:p>
        </p:txBody>
      </p:sp>
      <p:cxnSp>
        <p:nvCxnSpPr>
          <p:cNvPr id="35" name="Gerader Verbinder 34"/>
          <p:cNvCxnSpPr/>
          <p:nvPr/>
        </p:nvCxnSpPr>
        <p:spPr>
          <a:xfrm>
            <a:off x="14401824" y="11315262"/>
            <a:ext cx="18002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27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1880653"/>
          </a:xfrm>
        </p:spPr>
        <p:txBody>
          <a:bodyPr>
            <a:normAutofit/>
          </a:bodyPr>
          <a:lstStyle/>
          <a:p>
            <a:r>
              <a:rPr lang="de-DE" dirty="0"/>
              <a:t>In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fstab</a:t>
            </a:r>
            <a:r>
              <a:rPr lang="de-DE" dirty="0"/>
              <a:t> eintragen welche Festplatte mit welcher UUID beim hochfahren wohin </a:t>
            </a:r>
            <a:r>
              <a:rPr lang="de-DE" dirty="0" err="1"/>
              <a:t>gemounted</a:t>
            </a:r>
            <a:r>
              <a:rPr lang="de-DE" dirty="0"/>
              <a:t> werden soll. </a:t>
            </a:r>
            <a:r>
              <a:rPr lang="de-DE" dirty="0" err="1"/>
              <a:t>Bsp</a:t>
            </a:r>
            <a:r>
              <a:rPr lang="de-DE" dirty="0"/>
              <a:t> für </a:t>
            </a:r>
            <a:r>
              <a:rPr lang="de-DE" i="1" dirty="0" err="1"/>
              <a:t>fstab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Hinzugefügte</a:t>
            </a:r>
            <a:br>
              <a:rPr lang="de-DE" dirty="0"/>
            </a:br>
            <a:r>
              <a:rPr lang="de-DE" dirty="0"/>
              <a:t>Befehle zu </a:t>
            </a:r>
            <a:r>
              <a:rPr lang="de-DE" dirty="0" err="1"/>
              <a:t>fstab</a:t>
            </a:r>
            <a:br>
              <a:rPr lang="de-DE" dirty="0"/>
            </a:br>
            <a:r>
              <a:rPr lang="de-DE" dirty="0"/>
              <a:t>um die Fest-</a:t>
            </a:r>
            <a:br>
              <a:rPr lang="de-DE" dirty="0"/>
            </a:br>
            <a:r>
              <a:rPr lang="de-DE" dirty="0"/>
              <a:t>platten zu booten</a:t>
            </a:r>
            <a:br>
              <a:rPr lang="de-DE" dirty="0"/>
            </a:br>
            <a:r>
              <a:rPr lang="de-DE" dirty="0"/>
              <a:t>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0395" y="6667305"/>
            <a:ext cx="21828179" cy="9893103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0593638" y="10198418"/>
            <a:ext cx="17075651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Verbinder: gewinkelt 17"/>
          <p:cNvCxnSpPr>
            <a:cxnSpLocks/>
            <a:endCxn id="16" idx="1"/>
          </p:cNvCxnSpPr>
          <p:nvPr/>
        </p:nvCxnSpPr>
        <p:spPr>
          <a:xfrm flipV="1">
            <a:off x="9505281" y="10630466"/>
            <a:ext cx="1088357" cy="26844"/>
          </a:xfrm>
          <a:prstGeom prst="straightConnector1">
            <a:avLst/>
          </a:prstGeom>
          <a:ln w="1270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2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 Dokus dazu:</a:t>
            </a:r>
          </a:p>
          <a:p>
            <a:pPr lvl="1"/>
            <a:r>
              <a:rPr lang="de-DE" dirty="0">
                <a:hlinkClick r:id="rId2"/>
              </a:rPr>
              <a:t>https://jankarres.de/2013/01/raspberry-pi-usb-stick-und-usb-festplatte-einbinden/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>
                <a:hlinkClick r:id="rId3"/>
              </a:rPr>
              <a:t>http://raspberrypi.stackexchange.com/questions/10550/how-to-connect-raspberry-pi-to-a-western-digital-mybooklive-nas-and-create-a-lin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380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Samba Server installieren</a:t>
            </a:r>
            <a:br>
              <a:rPr lang="de-DE" dirty="0"/>
            </a:br>
            <a:r>
              <a:rPr lang="de-DE" dirty="0"/>
              <a:t>	</a:t>
            </a:r>
            <a:r>
              <a:rPr lang="en-US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samba samba-common-bin</a:t>
            </a:r>
          </a:p>
          <a:p>
            <a:r>
              <a:rPr lang="en-US" dirty="0" err="1"/>
              <a:t>Bearbeite</a:t>
            </a:r>
            <a:r>
              <a:rPr lang="en-US" dirty="0"/>
              <a:t> die </a:t>
            </a:r>
            <a:r>
              <a:rPr lang="en-US" dirty="0" err="1"/>
              <a:t>Konfiguration</a:t>
            </a:r>
            <a:br>
              <a:rPr lang="en-US" dirty="0"/>
            </a:br>
            <a:r>
              <a:rPr lang="en-US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smb.conf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und ersetze in „</a:t>
            </a:r>
            <a:r>
              <a:rPr lang="de-DE" dirty="0" err="1"/>
              <a:t>smb.conf</a:t>
            </a:r>
            <a:r>
              <a:rPr lang="de-DE" dirty="0"/>
              <a:t>“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#  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mit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/>
              <a:t>nicht mehr auskommentiert lassen, da wir ein Passwort setzen wollen!)</a:t>
            </a:r>
          </a:p>
          <a:p>
            <a:r>
              <a:rPr lang="de-DE" dirty="0"/>
              <a:t>Jetzt lege einen Samba Nutzer „</a:t>
            </a:r>
            <a:r>
              <a:rPr lang="de-DE" dirty="0" err="1"/>
              <a:t>pi</a:t>
            </a:r>
            <a:r>
              <a:rPr lang="de-DE" dirty="0"/>
              <a:t>“ an und lege ein Passwort fest </a:t>
            </a:r>
            <a:br>
              <a:rPr lang="de-DE" dirty="0"/>
            </a:br>
            <a:r>
              <a:rPr lang="de-DE" dirty="0"/>
              <a:t>(Das ist das Passwort das man später im Windows eingibt!)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smbpasswd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-a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4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Weise dem Samba Server einen Datenträger (Festplatte / USB-Stick) zu: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-R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pi:pi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Definiere in der </a:t>
            </a:r>
            <a:r>
              <a:rPr lang="de-DE" dirty="0" err="1"/>
              <a:t>smb.conf</a:t>
            </a:r>
            <a:r>
              <a:rPr lang="de-DE" dirty="0"/>
              <a:t> wie auf den Datenträger zugegriffen werden darf (Nur lesen/schreiben? Immer mit Passwort?). Also rufe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smb.conf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Und trage ganz unten in „</a:t>
            </a:r>
            <a:r>
              <a:rPr lang="de-DE" dirty="0" err="1"/>
              <a:t>smb.conf</a:t>
            </a:r>
            <a:r>
              <a:rPr lang="de-DE" dirty="0"/>
              <a:t>“ ein:</a:t>
            </a:r>
            <a:br>
              <a:rPr lang="de-DE" dirty="0"/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MeinLaufwerk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writeable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guest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ok=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workgroup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=WORKGROUP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browseable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400276" y="8423926"/>
            <a:ext cx="639117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Das wird später im Windows </a:t>
            </a:r>
            <a:br>
              <a:rPr lang="de-DE" dirty="0"/>
            </a:br>
            <a:r>
              <a:rPr lang="de-DE" dirty="0"/>
              <a:t>als Laufwerksname angezeigt</a:t>
            </a:r>
          </a:p>
        </p:txBody>
      </p:sp>
      <p:cxnSp>
        <p:nvCxnSpPr>
          <p:cNvPr id="8" name="Verbinder: gewinkelt 7"/>
          <p:cNvCxnSpPr>
            <a:cxnSpLocks/>
            <a:stCxn id="6" idx="1"/>
          </p:cNvCxnSpPr>
          <p:nvPr/>
        </p:nvCxnSpPr>
        <p:spPr>
          <a:xfrm rot="10800000" flipV="1">
            <a:off x="11120284" y="9101034"/>
            <a:ext cx="13279992" cy="1934735"/>
          </a:xfrm>
          <a:prstGeom prst="bentConnector3">
            <a:avLst>
              <a:gd name="adj1" fmla="val 41115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4004227" y="10270967"/>
            <a:ext cx="80979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Dadurch wird das Laufwerk </a:t>
            </a:r>
            <a:br>
              <a:rPr lang="de-DE" dirty="0"/>
            </a:br>
            <a:r>
              <a:rPr lang="de-DE" dirty="0"/>
              <a:t>im Windows beschreibbar und lesbar</a:t>
            </a:r>
          </a:p>
        </p:txBody>
      </p:sp>
      <p:cxnSp>
        <p:nvCxnSpPr>
          <p:cNvPr id="11" name="Verbinder: gewinkelt 10"/>
          <p:cNvCxnSpPr>
            <a:cxnSpLocks/>
            <a:stCxn id="10" idx="1"/>
          </p:cNvCxnSpPr>
          <p:nvPr/>
        </p:nvCxnSpPr>
        <p:spPr>
          <a:xfrm rot="10800000" flipV="1">
            <a:off x="11120285" y="10948076"/>
            <a:ext cx="12883943" cy="1574434"/>
          </a:xfrm>
          <a:prstGeom prst="bentConnector3">
            <a:avLst>
              <a:gd name="adj1" fmla="val 33975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24354318" y="11999190"/>
            <a:ext cx="702333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die darauf zugreifen wollen </a:t>
            </a:r>
            <a:br>
              <a:rPr lang="de-DE" dirty="0"/>
            </a:br>
            <a:r>
              <a:rPr lang="de-DE" dirty="0"/>
              <a:t>müssen das Passwort wissen</a:t>
            </a:r>
          </a:p>
        </p:txBody>
      </p:sp>
      <p:cxnSp>
        <p:nvCxnSpPr>
          <p:cNvPr id="20" name="Verbinder: gewinkelt 19"/>
          <p:cNvCxnSpPr>
            <a:cxnSpLocks/>
            <a:stCxn id="18" idx="1"/>
          </p:cNvCxnSpPr>
          <p:nvPr/>
        </p:nvCxnSpPr>
        <p:spPr>
          <a:xfrm rot="10800000" flipV="1">
            <a:off x="11120284" y="12676298"/>
            <a:ext cx="13234034" cy="427915"/>
          </a:xfrm>
          <a:prstGeom prst="bentConnector3">
            <a:avLst>
              <a:gd name="adj1" fmla="val 30386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24004227" y="14001540"/>
            <a:ext cx="717036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Anmeldung in der Windows-</a:t>
            </a:r>
            <a:br>
              <a:rPr lang="de-DE" dirty="0"/>
            </a:br>
            <a:r>
              <a:rPr lang="de-DE" dirty="0"/>
              <a:t>Netzwerkgruppe „WORKGROUP“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besserer Windows Zugriff</a:t>
            </a:r>
            <a:endParaRPr lang="de-DE" dirty="0"/>
          </a:p>
        </p:txBody>
      </p:sp>
      <p:cxnSp>
        <p:nvCxnSpPr>
          <p:cNvPr id="29" name="Verbinder: gewinkelt 28"/>
          <p:cNvCxnSpPr>
            <a:cxnSpLocks/>
            <a:stCxn id="28" idx="1"/>
          </p:cNvCxnSpPr>
          <p:nvPr/>
        </p:nvCxnSpPr>
        <p:spPr>
          <a:xfrm rot="10800000">
            <a:off x="11071387" y="13780138"/>
            <a:ext cx="12932840" cy="1213982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15469471" y="15598362"/>
            <a:ext cx="794095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Schnellerer Zugriff wenn man Bilder </a:t>
            </a:r>
            <a:br>
              <a:rPr lang="de-DE" dirty="0"/>
            </a:br>
            <a:r>
              <a:rPr lang="de-DE" dirty="0"/>
              <a:t>über den Samba Server anschaut</a:t>
            </a:r>
          </a:p>
        </p:txBody>
      </p:sp>
      <p:cxnSp>
        <p:nvCxnSpPr>
          <p:cNvPr id="33" name="Verbinder: gewinkelt 32"/>
          <p:cNvCxnSpPr>
            <a:cxnSpLocks/>
            <a:stCxn id="32" idx="1"/>
          </p:cNvCxnSpPr>
          <p:nvPr/>
        </p:nvCxnSpPr>
        <p:spPr>
          <a:xfrm rot="10800000">
            <a:off x="11120285" y="14630401"/>
            <a:ext cx="4349187" cy="1645071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Sobald alles eingestellt ist, starte den Samba Server neu: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br>
              <a:rPr lang="de-DE" dirty="0"/>
            </a:br>
            <a:r>
              <a:rPr lang="de-DE" dirty="0"/>
              <a:t>und teste, ob der Zugriff von Windows aus funktioniert.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3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6994013" y="1792125"/>
            <a:ext cx="4860000" cy="58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spcCol="0" rtlCol="0" anchor="ctr"/>
          <a:lstStyle/>
          <a:p>
            <a:pPr algn="ctr"/>
            <a:r>
              <a:rPr lang="de-DE" dirty="0"/>
              <a:t>WD</a:t>
            </a:r>
          </a:p>
          <a:p>
            <a:pPr algn="ctr"/>
            <a:r>
              <a:rPr lang="de-DE" dirty="0" err="1"/>
              <a:t>casing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16994013" y="8047973"/>
            <a:ext cx="4860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8563266" y="8389950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13,5 cm</a:t>
            </a:r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16597429" y="1792125"/>
            <a:ext cx="0" cy="583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14564959" y="4694722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16,2 cm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84461" y="1585687"/>
            <a:ext cx="4356000" cy="67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spcCol="0" rtlCol="0" anchor="ctr"/>
          <a:lstStyle/>
          <a:p>
            <a:pPr algn="ctr"/>
            <a:r>
              <a:rPr lang="de-DE" dirty="0" err="1"/>
              <a:t>Intenso</a:t>
            </a:r>
            <a:endParaRPr lang="de-DE" dirty="0"/>
          </a:p>
          <a:p>
            <a:pPr algn="ctr"/>
            <a:r>
              <a:rPr lang="de-DE" dirty="0" err="1"/>
              <a:t>casing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7507366" y="1585686"/>
            <a:ext cx="0" cy="676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5576577" y="4608049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18,8 cm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9124543" y="9113225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12,1 cm</a:t>
            </a:r>
          </a:p>
        </p:txBody>
      </p:sp>
      <p:cxnSp>
        <p:nvCxnSpPr>
          <p:cNvPr id="33" name="Gerade Verbindung mit Pfeil 32"/>
          <p:cNvCxnSpPr/>
          <p:nvPr/>
        </p:nvCxnSpPr>
        <p:spPr>
          <a:xfrm>
            <a:off x="7884461" y="8717612"/>
            <a:ext cx="43560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17893573" y="11369189"/>
            <a:ext cx="2304000" cy="34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spcCol="0" rtlCol="0" anchor="ctr"/>
          <a:lstStyle/>
          <a:p>
            <a:pPr algn="ctr"/>
            <a:r>
              <a:rPr lang="de-DE" dirty="0" err="1"/>
              <a:t>RasPi</a:t>
            </a:r>
            <a:endParaRPr lang="de-DE" dirty="0"/>
          </a:p>
          <a:p>
            <a:pPr algn="ctr"/>
            <a:r>
              <a:rPr lang="de-DE" dirty="0" err="1"/>
              <a:t>casing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17893573" y="15185613"/>
            <a:ext cx="230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18240705" y="15219818"/>
            <a:ext cx="160973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6,4 cm</a:t>
            </a:r>
          </a:p>
        </p:txBody>
      </p:sp>
      <p:cxnSp>
        <p:nvCxnSpPr>
          <p:cNvPr id="37" name="Gerade Verbindung mit Pfeil 36"/>
          <p:cNvCxnSpPr/>
          <p:nvPr/>
        </p:nvCxnSpPr>
        <p:spPr>
          <a:xfrm>
            <a:off x="17389517" y="11369189"/>
            <a:ext cx="0" cy="3420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15502876" y="12717551"/>
            <a:ext cx="160973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9,5 cm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5131017" y="946399"/>
            <a:ext cx="5645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Mögliche Anordnung</a:t>
            </a:r>
          </a:p>
          <a:p>
            <a:r>
              <a:rPr lang="de-DE" sz="5000" dirty="0"/>
              <a:t>mit Pi</a:t>
            </a:r>
            <a:br>
              <a:rPr lang="de-DE" sz="5000" dirty="0"/>
            </a:br>
            <a:r>
              <a:rPr lang="de-DE" sz="5000" dirty="0" err="1"/>
              <a:t>Intenso</a:t>
            </a:r>
            <a:r>
              <a:rPr lang="de-DE" sz="5000" dirty="0"/>
              <a:t> 4TB und</a:t>
            </a:r>
            <a:br>
              <a:rPr lang="de-DE" sz="5000" dirty="0"/>
            </a:br>
            <a:r>
              <a:rPr lang="de-DE" sz="5000" dirty="0"/>
              <a:t>WD 4TB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37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 Dokus dazu:</a:t>
            </a:r>
          </a:p>
          <a:p>
            <a:pPr lvl="1"/>
            <a:r>
              <a:rPr lang="de-DE" dirty="0">
                <a:hlinkClick r:id="rId2"/>
              </a:rPr>
              <a:t>https://jankarres.de/2013/11/raspberry-pi-samba-server-installieren/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87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dirty="0" err="1"/>
              <a:t>RasPi</a:t>
            </a:r>
            <a:r>
              <a:rPr lang="de-DE" dirty="0"/>
              <a:t> updaten und „</a:t>
            </a:r>
            <a:r>
              <a:rPr lang="de-DE" dirty="0" err="1"/>
              <a:t>hdparm</a:t>
            </a:r>
            <a:r>
              <a:rPr lang="de-DE" dirty="0"/>
              <a:t>“ installieren:</a:t>
            </a:r>
            <a:br>
              <a:rPr lang="de-DE" dirty="0"/>
            </a:b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update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-y install 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Um herauszufinden unter welchen Namen die Festplatte im System läuft, geben wir folgenden Befehl ein. In unserem Beispiel ist es /</a:t>
            </a:r>
            <a:r>
              <a:rPr lang="de-DE" dirty="0" err="1"/>
              <a:t>dev</a:t>
            </a:r>
            <a:r>
              <a:rPr lang="de-DE" dirty="0"/>
              <a:t>/</a:t>
            </a:r>
            <a:r>
              <a:rPr lang="de-DE" dirty="0" err="1"/>
              <a:t>sda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dirty="0"/>
          </a:p>
        </p:txBody>
      </p:sp>
      <p:pic>
        <p:nvPicPr>
          <p:cNvPr id="5123" name="Picture 3" descr="raspberry-pi-hdd-standy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97569" y="9001125"/>
            <a:ext cx="14113568" cy="83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Verbinder: gewinkelt 5"/>
          <p:cNvCxnSpPr>
            <a:cxnSpLocks/>
            <a:stCxn id="8" idx="2"/>
            <a:endCxn id="5123" idx="1"/>
          </p:cNvCxnSpPr>
          <p:nvPr/>
        </p:nvCxnSpPr>
        <p:spPr>
          <a:xfrm rot="16200000" flipH="1">
            <a:off x="7880542" y="8958061"/>
            <a:ext cx="2925443" cy="5508612"/>
          </a:xfrm>
          <a:prstGeom prst="bentConnector2">
            <a:avLst/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4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Überprüfe den aktuellen Power-Mode-Status. Falls du den Status </a:t>
            </a:r>
            <a:r>
              <a:rPr lang="de-DE" i="1" dirty="0" err="1"/>
              <a:t>unknown</a:t>
            </a:r>
            <a:r>
              <a:rPr lang="de-DE" dirty="0"/>
              <a:t> zurück bekommst lässt sich die Festplatte nicht in Standby versetzen.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-C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Wir benötigen die UUID der Festplatte. Gib folgenden Befehl in die </a:t>
            </a:r>
            <a:r>
              <a:rPr lang="de-DE" dirty="0" err="1"/>
              <a:t>Console</a:t>
            </a:r>
            <a:r>
              <a:rPr lang="de-DE" dirty="0"/>
              <a:t> ein und notier dir die UUID der Festplatte.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blkid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Öffne die </a:t>
            </a:r>
            <a:r>
              <a:rPr lang="de-DE" dirty="0" err="1"/>
              <a:t>hdparm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Datei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hdparm.conf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80745" y="6984901"/>
            <a:ext cx="8928992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raspberry-pi-hdd-standy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74233" y="5989348"/>
            <a:ext cx="12022485" cy="199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Verbinder: gewinkelt 8"/>
          <p:cNvCxnSpPr>
            <a:cxnSpLocks/>
            <a:stCxn id="8" idx="3"/>
            <a:endCxn id="6146" idx="1"/>
          </p:cNvCxnSpPr>
          <p:nvPr/>
        </p:nvCxnSpPr>
        <p:spPr>
          <a:xfrm flipV="1">
            <a:off x="13609737" y="6984901"/>
            <a:ext cx="4464496" cy="624261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raspberry-pi-hdd-standy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41368" y="10246252"/>
            <a:ext cx="12488213" cy="26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>
          <a:xfrm>
            <a:off x="3984567" y="10513293"/>
            <a:ext cx="4008546" cy="1056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/>
          <p:cNvCxnSpPr>
            <a:cxnSpLocks/>
            <a:stCxn id="23" idx="3"/>
            <a:endCxn id="6148" idx="1"/>
          </p:cNvCxnSpPr>
          <p:nvPr/>
        </p:nvCxnSpPr>
        <p:spPr>
          <a:xfrm>
            <a:off x="7993113" y="11041304"/>
            <a:ext cx="9848255" cy="534529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57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6"/>
            </a:pPr>
            <a:r>
              <a:rPr lang="de-DE" sz="5400" dirty="0"/>
              <a:t>Im File „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hdparm.conf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“ </a:t>
            </a:r>
            <a:r>
              <a:rPr lang="de-DE" sz="5400" dirty="0"/>
              <a:t>setze:</a:t>
            </a:r>
          </a:p>
          <a:p>
            <a:pPr marL="1143000" indent="-1143000">
              <a:buFont typeface="+mj-lt"/>
              <a:buAutoNum type="arabicPeriod" startAt="6"/>
            </a:pPr>
            <a:endParaRPr lang="de-DE" sz="5400" dirty="0"/>
          </a:p>
          <a:p>
            <a:pPr marL="1143000" indent="-1143000">
              <a:buFont typeface="+mj-lt"/>
              <a:buAutoNum type="arabicPeriod" startAt="6"/>
            </a:pPr>
            <a:endParaRPr lang="de-DE" sz="5400" dirty="0"/>
          </a:p>
          <a:p>
            <a:pPr marL="1143000" indent="-1143000">
              <a:buFont typeface="+mj-lt"/>
              <a:buAutoNum type="arabicPeriod" startAt="6"/>
            </a:pPr>
            <a:endParaRPr lang="de-DE" sz="5400" dirty="0"/>
          </a:p>
          <a:p>
            <a:pPr marL="1143000" indent="-1143000">
              <a:buFont typeface="+mj-lt"/>
              <a:buAutoNum type="arabicPeriod" startAt="6"/>
            </a:pPr>
            <a:r>
              <a:rPr lang="de-DE" sz="5400" dirty="0" err="1"/>
              <a:t>Deaktivere</a:t>
            </a:r>
            <a:r>
              <a:rPr lang="de-DE" sz="5400" dirty="0"/>
              <a:t> das </a:t>
            </a:r>
            <a:r>
              <a:rPr lang="de-DE" sz="5400" dirty="0" err="1"/>
              <a:t>journaling</a:t>
            </a:r>
            <a:r>
              <a:rPr lang="de-DE" sz="5400" dirty="0"/>
              <a:t> der Festplatte </a:t>
            </a:r>
            <a:br>
              <a:rPr lang="de-DE" sz="5400" dirty="0"/>
            </a:br>
            <a:r>
              <a:rPr lang="de-DE" sz="5400" dirty="0"/>
              <a:t>(damit sie in den Standby gehen kann):</a:t>
            </a:r>
            <a:br>
              <a:rPr lang="de-DE" sz="5400" dirty="0"/>
            </a:br>
            <a:endParaRPr lang="de-DE" sz="5400" dirty="0"/>
          </a:p>
        </p:txBody>
      </p:sp>
      <p:sp>
        <p:nvSpPr>
          <p:cNvPr id="8" name="Rechteck 7"/>
          <p:cNvSpPr/>
          <p:nvPr/>
        </p:nvSpPr>
        <p:spPr>
          <a:xfrm>
            <a:off x="4680745" y="6984901"/>
            <a:ext cx="8928992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3984567" y="10513293"/>
            <a:ext cx="4008546" cy="1056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6" descr="raspberry-pi-hdd-standy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720" y="3096469"/>
            <a:ext cx="1559813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94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7"/>
            </a:pPr>
            <a:r>
              <a:rPr lang="de-DE" sz="5400" dirty="0" err="1"/>
              <a:t>Deaktivere</a:t>
            </a:r>
            <a:r>
              <a:rPr lang="de-DE" sz="5400" dirty="0"/>
              <a:t> das </a:t>
            </a:r>
            <a:r>
              <a:rPr lang="de-DE" sz="5400" dirty="0" err="1"/>
              <a:t>journaling</a:t>
            </a:r>
            <a:r>
              <a:rPr lang="de-DE" sz="5400" dirty="0"/>
              <a:t> der Festplatte </a:t>
            </a:r>
            <a:br>
              <a:rPr lang="de-DE" sz="5400" dirty="0"/>
            </a:br>
            <a:r>
              <a:rPr lang="de-DE" sz="5400" dirty="0"/>
              <a:t>(damit sie in den Standby gehen kann):</a:t>
            </a:r>
            <a:br>
              <a:rPr lang="de-DE" sz="5400" dirty="0"/>
            </a:br>
            <a:endParaRPr lang="de-DE" sz="5400" dirty="0"/>
          </a:p>
        </p:txBody>
      </p:sp>
      <p:sp>
        <p:nvSpPr>
          <p:cNvPr id="8" name="Rechteck 7"/>
          <p:cNvSpPr/>
          <p:nvPr/>
        </p:nvSpPr>
        <p:spPr>
          <a:xfrm>
            <a:off x="4680745" y="6984901"/>
            <a:ext cx="8928992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3984567" y="10513293"/>
            <a:ext cx="4008546" cy="1056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6670276" y="3240485"/>
            <a:ext cx="15013470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–i			</a:t>
            </a:r>
            <a:r>
              <a:rPr lang="de-DE" sz="3300" dirty="0">
                <a:solidFill>
                  <a:srgbClr val="007A37"/>
                </a:solidFill>
              </a:rPr>
              <a:t># (gehe in </a:t>
            </a:r>
            <a:r>
              <a:rPr lang="de-DE" sz="3300" dirty="0" err="1">
                <a:solidFill>
                  <a:srgbClr val="007A37"/>
                </a:solidFill>
              </a:rPr>
              <a:t>root</a:t>
            </a:r>
            <a:r>
              <a:rPr lang="de-DE" sz="3300" dirty="0">
                <a:solidFill>
                  <a:srgbClr val="007A37"/>
                </a:solidFill>
              </a:rPr>
              <a:t> User)</a:t>
            </a:r>
          </a:p>
          <a:p>
            <a:r>
              <a:rPr lang="de-DE" sz="3300" dirty="0">
                <a:solidFill>
                  <a:srgbClr val="007A37"/>
                </a:solidFill>
              </a:rPr>
              <a:t># alle Dienste, die allergisch auf fehlenden Dateisystemzugriff allergisch reagieren</a:t>
            </a:r>
          </a:p>
          <a:p>
            <a:r>
              <a:rPr lang="de-DE" sz="3300" dirty="0">
                <a:solidFill>
                  <a:srgbClr val="007A37"/>
                </a:solidFill>
              </a:rPr>
              <a:t># herunterfahren (</a:t>
            </a:r>
            <a:r>
              <a:rPr lang="de-DE" sz="3300" dirty="0" err="1">
                <a:solidFill>
                  <a:srgbClr val="007A37"/>
                </a:solidFill>
              </a:rPr>
              <a:t>sshd</a:t>
            </a:r>
            <a:r>
              <a:rPr lang="de-DE" sz="3300" dirty="0">
                <a:solidFill>
                  <a:srgbClr val="007A37"/>
                </a:solidFill>
              </a:rPr>
              <a:t> </a:t>
            </a:r>
            <a:r>
              <a:rPr lang="de-DE" sz="3300" dirty="0" err="1">
                <a:solidFill>
                  <a:srgbClr val="007A37"/>
                </a:solidFill>
              </a:rPr>
              <a:t>natuerlich</a:t>
            </a:r>
            <a:r>
              <a:rPr lang="de-DE" sz="3300" dirty="0">
                <a:solidFill>
                  <a:srgbClr val="007A37"/>
                </a:solidFill>
              </a:rPr>
              <a:t> anlassen), z.B.:</a:t>
            </a: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postfix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dovecot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rsyslog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>
                <a:solidFill>
                  <a:srgbClr val="007A37"/>
                </a:solidFill>
              </a:rPr>
              <a:t># usw...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Magie! Alle Partitionen </a:t>
            </a:r>
            <a:r>
              <a:rPr lang="de-DE" sz="3300" dirty="0" err="1">
                <a:solidFill>
                  <a:srgbClr val="007A37"/>
                </a:solidFill>
              </a:rPr>
              <a:t>aushaengen</a:t>
            </a:r>
            <a:r>
              <a:rPr lang="de-DE" sz="3300" dirty="0">
                <a:solidFill>
                  <a:srgbClr val="007A37"/>
                </a:solidFill>
              </a:rPr>
              <a:t> und </a:t>
            </a:r>
            <a:r>
              <a:rPr lang="de-DE" sz="3300" dirty="0" err="1">
                <a:solidFill>
                  <a:srgbClr val="007A37"/>
                </a:solidFill>
              </a:rPr>
              <a:t>read-only</a:t>
            </a:r>
            <a:r>
              <a:rPr lang="de-DE" sz="3300" dirty="0">
                <a:solidFill>
                  <a:srgbClr val="007A37"/>
                </a:solidFill>
              </a:rPr>
              <a:t> </a:t>
            </a:r>
            <a:r>
              <a:rPr lang="de-DE" sz="3300" dirty="0" err="1">
                <a:solidFill>
                  <a:srgbClr val="007A37"/>
                </a:solidFill>
              </a:rPr>
              <a:t>remounten</a:t>
            </a:r>
            <a:endParaRPr lang="de-DE" sz="3300" dirty="0">
              <a:solidFill>
                <a:srgbClr val="007A37"/>
              </a:solidFill>
            </a:endParaRP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u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Cache auf Platte schreiben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s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</a:t>
            </a:r>
            <a:r>
              <a:rPr lang="de-DE" sz="3300" dirty="0" err="1">
                <a:solidFill>
                  <a:srgbClr val="007A37"/>
                </a:solidFill>
              </a:rPr>
              <a:t>Journaling</a:t>
            </a:r>
            <a:r>
              <a:rPr lang="de-DE" sz="3300" dirty="0">
                <a:solidFill>
                  <a:srgbClr val="007A37"/>
                </a:solidFill>
              </a:rPr>
              <a:t> abschalten: das ^ steht </a:t>
            </a:r>
            <a:r>
              <a:rPr lang="de-DE" sz="3300" dirty="0" err="1">
                <a:solidFill>
                  <a:srgbClr val="007A37"/>
                </a:solidFill>
              </a:rPr>
              <a:t>fuer</a:t>
            </a:r>
            <a:r>
              <a:rPr lang="de-DE" sz="3300" dirty="0">
                <a:solidFill>
                  <a:srgbClr val="007A37"/>
                </a:solidFill>
              </a:rPr>
              <a:t> deaktivieren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tune2fs -O ^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has_journal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/mmcblk0p2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ein nachfolgender </a:t>
            </a:r>
            <a:r>
              <a:rPr lang="de-DE" sz="3300" dirty="0" err="1">
                <a:solidFill>
                  <a:srgbClr val="007A37"/>
                </a:solidFill>
              </a:rPr>
              <a:t>fsck</a:t>
            </a:r>
            <a:r>
              <a:rPr lang="de-DE" sz="3300" dirty="0">
                <a:solidFill>
                  <a:srgbClr val="007A37"/>
                </a:solidFill>
              </a:rPr>
              <a:t> ist wichtig. 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e2fsck -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/mmcblk0p2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und wieder Cache auf Platte schreiben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s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und sofortiger Neustart ohne irgendwelche Schreibzugriffe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b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68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>
            <a:normAutofit/>
          </a:bodyPr>
          <a:lstStyle/>
          <a:p>
            <a:r>
              <a:rPr lang="de-DE" sz="7000" dirty="0" err="1"/>
              <a:t>Rsync</a:t>
            </a:r>
            <a:r>
              <a:rPr lang="de-DE" sz="7000" dirty="0"/>
              <a:t> ist ein Programm mit dem zu vorgegebenen Zeiten die Daten von einem Datenträger auf einen anderen synchronisiert werden</a:t>
            </a:r>
            <a:br>
              <a:rPr lang="de-DE" sz="7000" dirty="0"/>
            </a:br>
            <a:r>
              <a:rPr lang="de-DE" sz="7000" dirty="0"/>
              <a:t>= Erstellung eines Backups/</a:t>
            </a:r>
            <a:r>
              <a:rPr lang="de-DE" sz="7000" dirty="0" err="1"/>
              <a:t>Mirrors</a:t>
            </a:r>
            <a:endParaRPr lang="de-DE" sz="7000" dirty="0"/>
          </a:p>
          <a:p>
            <a:r>
              <a:rPr lang="de-DE" sz="7000" dirty="0"/>
              <a:t>Die Synchronisation funktioniert als </a:t>
            </a:r>
            <a:r>
              <a:rPr lang="de-DE" sz="7000" dirty="0" err="1"/>
              <a:t>shell</a:t>
            </a:r>
            <a:r>
              <a:rPr lang="de-DE" sz="7000" dirty="0"/>
              <a:t> Befehl direkt</a:t>
            </a:r>
            <a:br>
              <a:rPr lang="de-DE" sz="7000" dirty="0"/>
            </a:br>
            <a:r>
              <a:rPr lang="de-DE" sz="7000" dirty="0"/>
              <a:t>oder automatisiert zu einer bestimmten Uhrzeit oder sogar an einem bestimmten Tag/Woche</a:t>
            </a:r>
          </a:p>
          <a:p>
            <a:r>
              <a:rPr lang="de-DE" sz="7000" dirty="0"/>
              <a:t>Im folgenden Beispiel existieren zwei Festplatten, die </a:t>
            </a:r>
            <a:r>
              <a:rPr lang="de-DE" sz="7000" dirty="0" err="1"/>
              <a:t>gemountet</a:t>
            </a:r>
            <a:r>
              <a:rPr lang="de-DE" sz="7000" dirty="0"/>
              <a:t> sind in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sz="6100" dirty="0"/>
              <a:t>	/</a:t>
            </a:r>
            <a:r>
              <a:rPr lang="de-DE" sz="6100" dirty="0" err="1"/>
              <a:t>media</a:t>
            </a:r>
            <a:r>
              <a:rPr lang="de-DE" sz="6100" dirty="0"/>
              <a:t>/</a:t>
            </a:r>
            <a:r>
              <a:rPr lang="de-DE" sz="6100" dirty="0" err="1"/>
              <a:t>usbstick</a:t>
            </a:r>
            <a:endParaRPr lang="de-DE" sz="6100" dirty="0"/>
          </a:p>
          <a:p>
            <a:pPr marL="2171700" lvl="1" indent="-1143000">
              <a:buFont typeface="+mj-lt"/>
              <a:buAutoNum type="arabicPeriod"/>
            </a:pPr>
            <a:r>
              <a:rPr lang="de-DE" sz="6100" dirty="0"/>
              <a:t>	/</a:t>
            </a:r>
            <a:r>
              <a:rPr lang="de-DE" sz="6100" dirty="0" err="1"/>
              <a:t>media</a:t>
            </a:r>
            <a:r>
              <a:rPr lang="de-DE" sz="6100" dirty="0"/>
              <a:t>/</a:t>
            </a:r>
            <a:r>
              <a:rPr lang="de-DE" sz="6100" dirty="0" err="1"/>
              <a:t>usbstick_mirr</a:t>
            </a:r>
            <a:endParaRPr lang="de-DE" sz="6100" dirty="0"/>
          </a:p>
          <a:p>
            <a:pPr lvl="1"/>
            <a:endParaRPr lang="de-DE" sz="61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308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>
            <a:normAutofit fontScale="85000" lnSpcReduction="20000"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sz="6000" dirty="0" err="1"/>
              <a:t>rsync</a:t>
            </a:r>
            <a:r>
              <a:rPr lang="de-DE" sz="6000" dirty="0"/>
              <a:t> installieren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-C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endParaRPr lang="de-DE" sz="4400" dirty="0"/>
          </a:p>
          <a:p>
            <a:pPr marL="1143000" indent="-1143000">
              <a:buFont typeface="+mj-lt"/>
              <a:buAutoNum type="arabicPeriod"/>
            </a:pPr>
            <a:r>
              <a:rPr lang="de-DE" sz="6000" dirty="0" err="1"/>
              <a:t>rsync</a:t>
            </a:r>
            <a:r>
              <a:rPr lang="de-DE" sz="6000" dirty="0"/>
              <a:t> an einem File testen 					</a:t>
            </a:r>
            <a:r>
              <a:rPr lang="de-DE" sz="6000" dirty="0">
                <a:sym typeface="Wingdings" panose="05000000000000000000" pitchFamily="2" charset="2"/>
              </a:rPr>
              <a:t></a:t>
            </a:r>
            <a:br>
              <a:rPr lang="de-DE" sz="6000" dirty="0"/>
            </a:br>
            <a:r>
              <a:rPr lang="de-DE" sz="6000" dirty="0">
                <a:sym typeface="Wingdings" panose="05000000000000000000" pitchFamily="2" charset="2"/>
              </a:rPr>
              <a:t> funktioniert der Kopier-Prozess überhaupt?</a:t>
            </a:r>
            <a:br>
              <a:rPr lang="de-DE" sz="6000" dirty="0">
                <a:sym typeface="Wingdings" panose="05000000000000000000" pitchFamily="2" charset="2"/>
              </a:rPr>
            </a:br>
            <a:r>
              <a:rPr lang="de-DE" sz="6000" dirty="0">
                <a:sym typeface="Wingdings" panose="05000000000000000000" pitchFamily="2" charset="2"/>
              </a:rPr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usbstick_mirr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5400" dirty="0"/>
              <a:t>dabei setzt sich die Option </a:t>
            </a:r>
            <a:r>
              <a:rPr lang="de-DE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4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de-DE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400" dirty="0"/>
              <a:t>aus folgenden Befehlen zusammen:</a:t>
            </a:r>
          </a:p>
          <a:p>
            <a:pPr marL="900113" lvl="1" indent="0">
              <a:buNone/>
            </a:pPr>
            <a:r>
              <a:rPr lang="de-DE" dirty="0"/>
              <a:t>	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de-DE" dirty="0"/>
              <a:t>	zeigt während des Synchronisierens alle ausgeführten Schritte in der Shell an</a:t>
            </a:r>
            <a:br>
              <a:rPr lang="de-DE" dirty="0"/>
            </a:br>
            <a:r>
              <a:rPr lang="de-DE" dirty="0"/>
              <a:t>	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de-DE" dirty="0"/>
              <a:t>	fasst folgende Optionen zusammen: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de-DE" dirty="0"/>
              <a:t>kopiert Unterverzeichnisse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de-DE" dirty="0"/>
              <a:t>  kopiert symbolische Links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de-DE" dirty="0"/>
              <a:t>  behält Rechte der Quelldatei bei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DE" dirty="0"/>
              <a:t>  behält Zeiten der Quelldatei bei,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-g </a:t>
            </a:r>
            <a:r>
              <a:rPr lang="de-DE" dirty="0"/>
              <a:t>behält Gruppenrechte der Quelldatei bei</a:t>
            </a:r>
            <a:endParaRPr lang="de-DE" sz="6100" dirty="0"/>
          </a:p>
          <a:p>
            <a:pPr marL="1757363" lvl="1" indent="-857250"/>
            <a:r>
              <a:rPr lang="de-DE" dirty="0"/>
              <a:t>die Option 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vergleicht Quellverzeichnisse und Zielverzeichnisse und sorgt dafür, dass Dateien, die im Quellverzeichnis nicht (mehr) vorhanden sind, im Zielverzeichnis gelöscht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1342879" y="6192813"/>
            <a:ext cx="1027185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Die 2. Festplatte muss hierzu schon </a:t>
            </a:r>
            <a:r>
              <a:rPr lang="de-DE" dirty="0" err="1">
                <a:solidFill>
                  <a:srgbClr val="FF0000"/>
                </a:solidFill>
              </a:rPr>
              <a:t>gemountet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sein damit du Tests durchführen kannst</a:t>
            </a:r>
          </a:p>
        </p:txBody>
      </p:sp>
    </p:spTree>
    <p:extLst>
      <p:ext uri="{BB962C8B-B14F-4D97-AF65-F5344CB8AC3E}">
        <p14:creationId xmlns:p14="http://schemas.microsoft.com/office/powerpoint/2010/main" val="2327941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de-DE" sz="6000" dirty="0"/>
              <a:t>Automatisiert die Synchronisierung einrichten. Dazu erstmal einen </a:t>
            </a:r>
            <a:r>
              <a:rPr lang="de-DE" sz="6000" dirty="0" err="1"/>
              <a:t>cron</a:t>
            </a:r>
            <a:r>
              <a:rPr lang="de-DE" sz="6000" dirty="0"/>
              <a:t> </a:t>
            </a:r>
            <a:r>
              <a:rPr lang="de-DE" sz="6000" dirty="0" err="1"/>
              <a:t>tab</a:t>
            </a:r>
            <a:r>
              <a:rPr lang="de-DE" sz="6000" dirty="0"/>
              <a:t> starten: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–e			</a:t>
            </a:r>
            <a:b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6000" dirty="0"/>
              <a:t>Dieser Befehl öffnet ein </a:t>
            </a:r>
            <a:r>
              <a:rPr lang="de-DE" sz="6000" dirty="0" err="1"/>
              <a:t>config</a:t>
            </a:r>
            <a:r>
              <a:rPr lang="de-DE" sz="6000" dirty="0"/>
              <a:t>-File für </a:t>
            </a:r>
            <a:r>
              <a:rPr lang="de-DE" sz="6000" dirty="0" err="1"/>
              <a:t>rsync</a:t>
            </a:r>
            <a:r>
              <a:rPr lang="de-DE" sz="6000" dirty="0"/>
              <a:t> im Nano-Editor</a:t>
            </a:r>
            <a:br>
              <a:rPr lang="de-DE" sz="6000" dirty="0"/>
            </a:br>
            <a:r>
              <a:rPr lang="de-DE" sz="6000" dirty="0"/>
              <a:t>(</a:t>
            </a:r>
            <a:r>
              <a:rPr lang="de-DE" sz="6000" b="1" dirty="0"/>
              <a:t>Achtung</a:t>
            </a:r>
            <a:r>
              <a:rPr lang="de-DE" sz="6000" dirty="0"/>
              <a:t>: Unbedingt mit „</a:t>
            </a:r>
            <a:r>
              <a:rPr lang="de-DE" sz="6000" dirty="0" err="1"/>
              <a:t>sudo</a:t>
            </a:r>
            <a:r>
              <a:rPr lang="de-DE" sz="6000" dirty="0"/>
              <a:t>“! Ohne geht zwar auch, aber er öffnet das falsche File!!)</a:t>
            </a:r>
          </a:p>
          <a:p>
            <a:pPr marL="1143000" indent="-1143000">
              <a:buFont typeface="+mj-lt"/>
              <a:buAutoNum type="arabicPeriod" startAt="3"/>
            </a:pPr>
            <a:r>
              <a:rPr lang="de-DE" sz="6000" dirty="0"/>
              <a:t>Im </a:t>
            </a:r>
            <a:r>
              <a:rPr lang="de-DE" sz="6000" dirty="0" err="1"/>
              <a:t>crontab</a:t>
            </a:r>
            <a:r>
              <a:rPr lang="de-DE" sz="6000" dirty="0"/>
              <a:t> </a:t>
            </a:r>
            <a:r>
              <a:rPr lang="de-DE" sz="6000" dirty="0" err="1"/>
              <a:t>config</a:t>
            </a:r>
            <a:r>
              <a:rPr lang="de-DE" sz="6000" dirty="0"/>
              <a:t>-File steht der selbe „</a:t>
            </a:r>
            <a:r>
              <a:rPr lang="de-DE" sz="6000" dirty="0" err="1"/>
              <a:t>rsync</a:t>
            </a:r>
            <a:r>
              <a:rPr lang="de-DE" sz="6000" dirty="0"/>
              <a:t> ….“-Befehl wie vorhin, allerdings mit einem Präfix, der sich aus „m h </a:t>
            </a:r>
            <a:r>
              <a:rPr lang="de-DE" sz="6000" dirty="0" err="1"/>
              <a:t>dom</a:t>
            </a:r>
            <a:r>
              <a:rPr lang="de-DE" sz="6000" dirty="0"/>
              <a:t> </a:t>
            </a:r>
            <a:r>
              <a:rPr lang="de-DE" sz="6000" dirty="0" err="1"/>
              <a:t>mon</a:t>
            </a:r>
            <a:r>
              <a:rPr lang="de-DE" sz="6000" dirty="0"/>
              <a:t> </a:t>
            </a:r>
            <a:r>
              <a:rPr lang="de-DE" sz="6000" dirty="0" err="1"/>
              <a:t>dow</a:t>
            </a:r>
            <a:r>
              <a:rPr lang="de-DE" sz="6000" dirty="0"/>
              <a:t> </a:t>
            </a:r>
            <a:r>
              <a:rPr lang="de-DE" sz="6000" i="1" dirty="0" err="1"/>
              <a:t>command</a:t>
            </a:r>
            <a:r>
              <a:rPr lang="de-DE" sz="6000" dirty="0"/>
              <a:t>“ zusammensetzt</a:t>
            </a:r>
            <a:br>
              <a:rPr lang="de-DE" sz="6000" dirty="0"/>
            </a:br>
            <a:br>
              <a:rPr lang="de-DE" sz="6000" dirty="0"/>
            </a:br>
            <a:br>
              <a:rPr lang="de-DE" sz="6000" dirty="0"/>
            </a:br>
            <a:br>
              <a:rPr lang="de-DE" sz="6000" dirty="0"/>
            </a:br>
            <a:r>
              <a:rPr lang="de-DE" sz="6000" dirty="0"/>
              <a:t>alle angaben die nicht benötigt werden, werden durch ein „*“ ersetzt. D.h. ein Backup jeden Tag um 5 Uhr morgens für unsere Festplatten wird erledigt mit: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00 05 * * *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 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usbstick_mirr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0513393" y="11521403"/>
            <a:ext cx="321966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Tag im Monat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04881" y="11521404"/>
            <a:ext cx="201285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Minuten</a:t>
            </a:r>
          </a:p>
        </p:txBody>
      </p:sp>
      <p:cxnSp>
        <p:nvCxnSpPr>
          <p:cNvPr id="10" name="Verbinder: gewinkelt 9"/>
          <p:cNvCxnSpPr>
            <a:cxnSpLocks/>
            <a:stCxn id="8" idx="0"/>
            <a:endCxn id="14" idx="2"/>
          </p:cNvCxnSpPr>
          <p:nvPr/>
        </p:nvCxnSpPr>
        <p:spPr>
          <a:xfrm rot="5400000" flipH="1" flipV="1">
            <a:off x="7380205" y="9396328"/>
            <a:ext cx="1656183" cy="2593970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9145241" y="9217149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9935648" y="9217149"/>
            <a:ext cx="505737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10565650" y="9217149"/>
            <a:ext cx="1387903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12169577" y="9217149"/>
            <a:ext cx="1387903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3753754" y="9217149"/>
            <a:ext cx="136815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8209137" y="11521404"/>
            <a:ext cx="196720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Stunden</a:t>
            </a:r>
          </a:p>
        </p:txBody>
      </p:sp>
      <p:cxnSp>
        <p:nvCxnSpPr>
          <p:cNvPr id="25" name="Verbinder: gewinkelt 24"/>
          <p:cNvCxnSpPr>
            <a:cxnSpLocks/>
            <a:stCxn id="23" idx="0"/>
            <a:endCxn id="19" idx="2"/>
          </p:cNvCxnSpPr>
          <p:nvPr/>
        </p:nvCxnSpPr>
        <p:spPr>
          <a:xfrm rot="5400000" flipH="1" flipV="1">
            <a:off x="8862537" y="10195425"/>
            <a:ext cx="1656183" cy="995777"/>
          </a:xfrm>
          <a:prstGeom prst="bentConnector3">
            <a:avLst>
              <a:gd name="adj1" fmla="val 25066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14257759" y="11521403"/>
            <a:ext cx="172829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Monat </a:t>
            </a:r>
          </a:p>
        </p:txBody>
      </p:sp>
      <p:cxnSp>
        <p:nvCxnSpPr>
          <p:cNvPr id="29" name="Verbinder: gewinkelt 28"/>
          <p:cNvCxnSpPr>
            <a:cxnSpLocks/>
            <a:stCxn id="7" idx="0"/>
            <a:endCxn id="20" idx="2"/>
          </p:cNvCxnSpPr>
          <p:nvPr/>
        </p:nvCxnSpPr>
        <p:spPr>
          <a:xfrm rot="16200000" flipV="1">
            <a:off x="10863323" y="10261500"/>
            <a:ext cx="1656182" cy="863623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/>
          <p:cNvCxnSpPr>
            <a:cxnSpLocks/>
            <a:stCxn id="28" idx="0"/>
            <a:endCxn id="21" idx="2"/>
          </p:cNvCxnSpPr>
          <p:nvPr/>
        </p:nvCxnSpPr>
        <p:spPr>
          <a:xfrm rot="16200000" flipV="1">
            <a:off x="13164627" y="9564123"/>
            <a:ext cx="1656182" cy="2258377"/>
          </a:xfrm>
          <a:prstGeom prst="bentConnector3">
            <a:avLst>
              <a:gd name="adj1" fmla="val 21504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16973445" y="11521403"/>
            <a:ext cx="397192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Tag in der Woche </a:t>
            </a:r>
          </a:p>
        </p:txBody>
      </p:sp>
      <p:cxnSp>
        <p:nvCxnSpPr>
          <p:cNvPr id="41" name="Verbinder: gewinkelt 40"/>
          <p:cNvCxnSpPr>
            <a:cxnSpLocks/>
            <a:stCxn id="40" idx="0"/>
            <a:endCxn id="22" idx="2"/>
          </p:cNvCxnSpPr>
          <p:nvPr/>
        </p:nvCxnSpPr>
        <p:spPr>
          <a:xfrm rot="16200000" flipV="1">
            <a:off x="15870527" y="8432524"/>
            <a:ext cx="1656182" cy="4521576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12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/>
          <a:lstStyle/>
          <a:p>
            <a:r>
              <a:rPr lang="de-DE" dirty="0"/>
              <a:t>Alternative Dokus:</a:t>
            </a:r>
          </a:p>
          <a:p>
            <a:pPr lvl="1"/>
            <a:r>
              <a:rPr lang="de-DE" sz="4100" dirty="0">
                <a:hlinkClick r:id="rId2"/>
              </a:rPr>
              <a:t>https://www.howtogeek.com/139433/how-to-turn-a-raspberry-pi-into-a-low-power-network-storage-device/</a:t>
            </a:r>
            <a:br>
              <a:rPr lang="de-DE" sz="4100" dirty="0"/>
            </a:br>
            <a:r>
              <a:rPr lang="de-DE" sz="4100" dirty="0"/>
              <a:t>	(Allgemeine Beschreibung wie man alles einrichtet)</a:t>
            </a:r>
          </a:p>
          <a:p>
            <a:pPr lvl="1"/>
            <a:r>
              <a:rPr lang="de-DE" sz="4100" dirty="0">
                <a:hlinkClick r:id="rId3"/>
              </a:rPr>
              <a:t>https://wiki.ubuntuusers.de/rsync/</a:t>
            </a:r>
            <a:br>
              <a:rPr lang="de-DE" sz="4100" dirty="0"/>
            </a:br>
            <a:r>
              <a:rPr lang="de-DE" sz="4100" dirty="0"/>
              <a:t>	(Bedienungsanleitung für das Modul „</a:t>
            </a:r>
            <a:r>
              <a:rPr lang="de-DE" sz="4100" dirty="0" err="1"/>
              <a:t>rsync</a:t>
            </a:r>
            <a:r>
              <a:rPr lang="de-DE" sz="4100" dirty="0"/>
              <a:t>“)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76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System </a:t>
            </a:r>
            <a:r>
              <a:rPr lang="de-DE" dirty="0" err="1"/>
              <a:t>backups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Hier wird beschrieben wie du ein Backup von der SD-Karte im </a:t>
            </a:r>
            <a:r>
              <a:rPr lang="de-DE" dirty="0" err="1"/>
              <a:t>Raspberry</a:t>
            </a:r>
            <a:r>
              <a:rPr lang="de-DE" dirty="0"/>
              <a:t> Pi mit dem System und allen Einstellungen machen kannst</a:t>
            </a:r>
            <a:br>
              <a:rPr lang="de-DE" dirty="0"/>
            </a:br>
            <a:r>
              <a:rPr lang="de-DE" dirty="0"/>
              <a:t>Backup:		SD-Karten-Inhalt   </a:t>
            </a:r>
            <a:r>
              <a:rPr lang="de-DE" dirty="0">
                <a:sym typeface="Wingdings" panose="05000000000000000000" pitchFamily="2" charset="2"/>
              </a:rPr>
              <a:t>speichern auf Windows-PC als Image </a:t>
            </a:r>
            <a:r>
              <a:rPr lang="de-DE" dirty="0" err="1">
                <a:sym typeface="Wingdings" panose="05000000000000000000" pitchFamily="2" charset="2"/>
              </a:rPr>
              <a:t>file</a:t>
            </a:r>
            <a:endParaRPr lang="de-DE" dirty="0"/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Am Windows PC: Lade das Programm „Win32DiskImager“ herunter</a:t>
            </a: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Entnehme die SD-Karte aus dem </a:t>
            </a:r>
            <a:r>
              <a:rPr lang="de-DE" dirty="0" err="1"/>
              <a:t>Raspberry</a:t>
            </a:r>
            <a:r>
              <a:rPr lang="de-DE" dirty="0"/>
              <a:t> Pi und schließe sich am Windows-PC an und Starte den Win32DiskImager</a:t>
            </a: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Wähle das Laufwerk mit der SD-Karte aus </a:t>
            </a:r>
            <a:br>
              <a:rPr lang="de-DE" dirty="0"/>
            </a:br>
            <a:r>
              <a:rPr lang="de-DE" dirty="0"/>
              <a:t>und definiere über       mit welchem Dateinamen </a:t>
            </a:r>
            <a:br>
              <a:rPr lang="de-DE" dirty="0"/>
            </a:br>
            <a:r>
              <a:rPr lang="de-DE" dirty="0"/>
              <a:t>in welchem Ordner das Backup-file abgelegt werden soll</a:t>
            </a: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Erstelle das Image-File mit „Read“ </a:t>
            </a:r>
            <a:br>
              <a:rPr lang="de-DE" dirty="0"/>
            </a:br>
            <a:r>
              <a:rPr lang="de-DE" dirty="0"/>
              <a:t>Achtung: Der komplette Inhalt der SD-Karte wird in ein Imagefile gesteckt.</a:t>
            </a:r>
            <a:br>
              <a:rPr lang="de-DE" dirty="0"/>
            </a:br>
            <a:r>
              <a:rPr lang="de-DE" dirty="0"/>
              <a:t>D.h. von einer SD-Karte mit 32GB Speicherplatz wird ein 32GB Imagefile erstellt.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841" y="9082896"/>
            <a:ext cx="8585311" cy="43664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297" y="10801325"/>
            <a:ext cx="871688" cy="9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Kombination von WD 4TB-HDD und </a:t>
            </a:r>
            <a:r>
              <a:rPr lang="de-DE" dirty="0" err="1"/>
              <a:t>Intenso</a:t>
            </a:r>
            <a:r>
              <a:rPr lang="de-DE" dirty="0"/>
              <a:t> 4TB-HDD ist eher unglücklich</a:t>
            </a:r>
          </a:p>
          <a:p>
            <a:endParaRPr lang="de-DE" dirty="0"/>
          </a:p>
          <a:p>
            <a:r>
              <a:rPr lang="de-DE" dirty="0"/>
              <a:t>Anderes Inventar: WD 3,5“ 4TB-HDD (Desktop-Gehäuse)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Bestelle eher nochmals eine  dieser Art und packe die zwei in ein externes Festplatten Gehäuse</a:t>
            </a:r>
          </a:p>
          <a:p>
            <a:endParaRPr lang="de-DE" dirty="0"/>
          </a:p>
          <a:p>
            <a:r>
              <a:rPr lang="de-DE" b="1" dirty="0"/>
              <a:t>Achtung</a:t>
            </a:r>
            <a:r>
              <a:rPr lang="de-DE" dirty="0"/>
              <a:t>: Controller der externen Festplatte muss 4 TB verwalten können (viele können nur 2 TB!)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05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r>
              <a:rPr lang="de-DE" dirty="0"/>
              <a:t>Damit Pi als Druckerserver agieren kann</a:t>
            </a:r>
            <a:r>
              <a:rPr lang="de-DE" dirty="0">
                <a:sym typeface="Wingdings" panose="05000000000000000000" pitchFamily="2" charset="2"/>
              </a:rPr>
              <a:t> muss CUPS installiert werden</a:t>
            </a:r>
          </a:p>
          <a:p>
            <a:r>
              <a:rPr lang="de-DE" dirty="0"/>
              <a:t>CUPS = </a:t>
            </a:r>
            <a:r>
              <a:rPr lang="de-DE" b="1" dirty="0"/>
              <a:t>C</a:t>
            </a:r>
            <a:r>
              <a:rPr lang="de-DE" dirty="0"/>
              <a:t>ommon </a:t>
            </a:r>
            <a:r>
              <a:rPr lang="de-DE" b="1" dirty="0"/>
              <a:t>U</a:t>
            </a:r>
            <a:r>
              <a:rPr lang="de-DE" dirty="0"/>
              <a:t>nix </a:t>
            </a:r>
            <a:r>
              <a:rPr lang="de-DE" b="1" dirty="0" err="1"/>
              <a:t>P</a:t>
            </a:r>
            <a:r>
              <a:rPr lang="de-DE" dirty="0" err="1"/>
              <a:t>rinting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ystem</a:t>
            </a:r>
          </a:p>
          <a:p>
            <a:r>
              <a:rPr lang="de-DE" dirty="0"/>
              <a:t>Das CUPS ist mit dem Browser auf dem Port 631 mit der IP des </a:t>
            </a:r>
            <a:r>
              <a:rPr lang="de-DE" dirty="0" err="1"/>
              <a:t>Raspberry</a:t>
            </a:r>
            <a:r>
              <a:rPr lang="de-DE" dirty="0"/>
              <a:t> Pi (Bsp. 192.168.1.10) erreichbar,  z.B.    192.168.1.10:631</a:t>
            </a:r>
          </a:p>
          <a:p>
            <a:r>
              <a:rPr lang="de-DE" dirty="0"/>
              <a:t>Wenn CUPS von Windows PCs benutzt wird, ist es nötig </a:t>
            </a:r>
            <a:br>
              <a:rPr lang="de-DE" dirty="0"/>
            </a:br>
            <a:r>
              <a:rPr lang="de-DE" dirty="0"/>
              <a:t>einen </a:t>
            </a:r>
            <a:r>
              <a:rPr lang="de-DE" dirty="0">
                <a:hlinkClick r:id="rId2" action="ppaction://hlinksldjump"/>
              </a:rPr>
              <a:t>Samba Server</a:t>
            </a:r>
            <a:r>
              <a:rPr lang="de-DE" dirty="0"/>
              <a:t> vorher auf dem </a:t>
            </a:r>
            <a:r>
              <a:rPr lang="de-DE" dirty="0" err="1"/>
              <a:t>Raspberry</a:t>
            </a:r>
            <a:r>
              <a:rPr lang="de-DE" dirty="0"/>
              <a:t> Pi einzurichten</a:t>
            </a:r>
          </a:p>
          <a:p>
            <a:r>
              <a:rPr lang="de-DE" dirty="0"/>
              <a:t>CUPS zeigt im Browser (192.168.1.10:631) auch die aktuellen Druckaufträge 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53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92500" lnSpcReduction="20000"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dirty="0"/>
              <a:t>Installiere CUPS und </a:t>
            </a:r>
            <a:br>
              <a:rPr lang="de-DE" dirty="0"/>
            </a:br>
            <a:r>
              <a:rPr lang="de-DE" dirty="0" err="1"/>
              <a:t>gutenprint</a:t>
            </a:r>
            <a:r>
              <a:rPr lang="de-DE" dirty="0"/>
              <a:t> Druckertreiber (hat fast alle nötigen Treiber)</a:t>
            </a:r>
            <a:br>
              <a:rPr lang="de-DE" dirty="0"/>
            </a:br>
            <a:r>
              <a:rPr lang="de-DE" dirty="0"/>
              <a:t>	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cups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printer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-driver-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gutenprint</a:t>
            </a:r>
            <a:endParaRPr lang="de-DE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Öffne die Samba Server </a:t>
            </a:r>
            <a:r>
              <a:rPr lang="de-DE" dirty="0" err="1"/>
              <a:t>config</a:t>
            </a:r>
            <a:br>
              <a:rPr lang="de-DE" dirty="0"/>
            </a:br>
            <a:r>
              <a:rPr lang="de-DE" dirty="0"/>
              <a:t>	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smb.conf</a:t>
            </a:r>
            <a:br>
              <a:rPr lang="de-DE" dirty="0"/>
            </a:br>
            <a:r>
              <a:rPr lang="de-DE" dirty="0"/>
              <a:t>im Bereich „=====Share </a:t>
            </a:r>
            <a:r>
              <a:rPr lang="de-DE" dirty="0" err="1"/>
              <a:t>Definitions</a:t>
            </a:r>
            <a:r>
              <a:rPr lang="de-DE" dirty="0"/>
              <a:t>=====“ gibt es einen Abschnitt „[</a:t>
            </a:r>
            <a:r>
              <a:rPr lang="de-DE" dirty="0" err="1"/>
              <a:t>printers</a:t>
            </a:r>
            <a:r>
              <a:rPr lang="de-DE" dirty="0"/>
              <a:t>]“ der noch auskommentiert ist. Kommentiere diese Stelle ein und passe sie wie folgt an:</a:t>
            </a:r>
            <a:br>
              <a:rPr lang="de-DE" dirty="0"/>
            </a:br>
            <a:r>
              <a:rPr lang="de-DE" dirty="0"/>
              <a:t>	</a:t>
            </a: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[printers]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comment = All Printers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browseable</a:t>
            </a: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= no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path = /</a:t>
            </a:r>
            <a:r>
              <a:rPr lang="en-US" sz="4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/spool/samba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printable = yes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guest ok = no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read only = yes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create mask = 0700</a:t>
            </a:r>
            <a:r>
              <a:rPr lang="de-DE" dirty="0"/>
              <a:t>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6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Einen Admin einrichten für die Bedienung des CUPS Systems auf dem Browser:</a:t>
            </a:r>
            <a:br>
              <a:rPr lang="de-DE" dirty="0"/>
            </a:br>
            <a:r>
              <a:rPr lang="de-DE" dirty="0"/>
              <a:t>	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usermod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lpadmin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endParaRPr lang="de-DE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 Das CUPS Passwort ist jetzt das selbe Passwort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	des Admin </a:t>
            </a:r>
            <a:r>
              <a:rPr lang="de-DE" dirty="0" err="1">
                <a:sym typeface="Wingdings" panose="05000000000000000000" pitchFamily="2" charset="2"/>
              </a:rPr>
              <a:t>users</a:t>
            </a:r>
            <a:r>
              <a:rPr lang="de-DE" dirty="0">
                <a:sym typeface="Wingdings" panose="05000000000000000000" pitchFamily="2" charset="2"/>
              </a:rPr>
              <a:t> auf dem Pi</a:t>
            </a:r>
            <a:endParaRPr lang="de-DE" dirty="0"/>
          </a:p>
          <a:p>
            <a:pPr marL="1143000" indent="-1143000">
              <a:buFont typeface="+mj-lt"/>
              <a:buAutoNum type="arabicPeriod" startAt="4"/>
            </a:pPr>
            <a:r>
              <a:rPr lang="de-DE" dirty="0"/>
              <a:t>Das Passwort kann geändert werden mit:</a:t>
            </a:r>
            <a:br>
              <a:rPr lang="de-DE" dirty="0"/>
            </a:br>
            <a:r>
              <a:rPr lang="de-DE" dirty="0"/>
              <a:t>	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endParaRPr lang="de-DE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4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16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92500" lnSpcReduction="20000"/>
          </a:bodyPr>
          <a:lstStyle/>
          <a:p>
            <a:pPr marL="1143000" indent="-1143000">
              <a:buFont typeface="+mj-lt"/>
              <a:buAutoNum type="arabicPeriod" startAt="5"/>
            </a:pPr>
            <a:r>
              <a:rPr lang="de-DE" dirty="0"/>
              <a:t>Einen neuen Drucker kann man im CUPS System einfach selbst hinzufügen unter „Verwaltung“ </a:t>
            </a:r>
            <a:r>
              <a:rPr lang="de-DE" dirty="0">
                <a:sym typeface="Wingdings" panose="05000000000000000000" pitchFamily="2" charset="2"/>
              </a:rPr>
              <a:t> „Drucker </a:t>
            </a:r>
            <a:r>
              <a:rPr lang="de-DE" dirty="0"/>
              <a:t>hinzufügen“: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Evtl. verlangt der Pi, dass man sich als Admin einloggt…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624" y="5544741"/>
            <a:ext cx="25814871" cy="85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824662"/>
            <a:ext cx="16517669" cy="1609006"/>
          </a:xfrm>
        </p:spPr>
        <p:txBody>
          <a:bodyPr/>
          <a:lstStyle/>
          <a:p>
            <a:r>
              <a:rPr lang="de-DE" dirty="0"/>
              <a:t>Pi und Festplatten sitzen auf Winkel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41" y="6912893"/>
            <a:ext cx="15424314" cy="9781273"/>
          </a:xfrm>
          <a:prstGeom prst="rect">
            <a:avLst/>
          </a:prstGeom>
        </p:spPr>
      </p:pic>
      <p:pic>
        <p:nvPicPr>
          <p:cNvPr id="3074" name="Picture 2" descr="http://i00.i.aliimg.com/img/pb/472/065/692/692065472_737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464234" y="12529517"/>
            <a:ext cx="7992889" cy="504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8137875" y="4824661"/>
            <a:ext cx="13006034" cy="7225630"/>
          </a:xfrm>
          <a:prstGeom prst="rect">
            <a:avLst/>
          </a:prstGeom>
        </p:spPr>
        <p:txBody>
          <a:bodyPr vert="horz" lIns="205740" tIns="102870" rIns="205740" bIns="102870" rtlCol="0">
            <a:normAutofit fontScale="92500" lnSpcReduction="10000"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Lockblechsteifen (s.u.) halten Pi und Festplatten vom überkippen zurück</a:t>
            </a:r>
          </a:p>
          <a:p>
            <a:r>
              <a:rPr lang="de-DE" dirty="0"/>
              <a:t>Lockblechsteifen und Winkel sind mit Schrauben an Brett befestigt</a:t>
            </a:r>
          </a:p>
          <a:p>
            <a:r>
              <a:rPr lang="de-DE" dirty="0"/>
              <a:t>Überziehe Lochblechstreifen </a:t>
            </a:r>
            <a:br>
              <a:rPr lang="de-DE" dirty="0"/>
            </a:br>
            <a:r>
              <a:rPr lang="de-DE" dirty="0"/>
              <a:t>mit Schrumpfschlauch (rot)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26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Verkabelung USB / Strom </a:t>
            </a:r>
            <a:br>
              <a:rPr lang="de-DE" dirty="0"/>
            </a:br>
            <a:r>
              <a:rPr lang="de-DE" dirty="0"/>
              <a:t>auf Rückseite des Panels</a:t>
            </a:r>
            <a:br>
              <a:rPr lang="de-DE" dirty="0"/>
            </a:br>
            <a:r>
              <a:rPr lang="de-DE" dirty="0"/>
              <a:t>mit Kabelschellen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89" y="3707636"/>
            <a:ext cx="17875186" cy="1340639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3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Ränder der Löcher durchs Brett </a:t>
            </a:r>
            <a:br>
              <a:rPr lang="de-DE" dirty="0"/>
            </a:br>
            <a:r>
              <a:rPr lang="de-DE" dirty="0"/>
              <a:t>mit </a:t>
            </a:r>
            <a:r>
              <a:rPr lang="de-DE" dirty="0" err="1"/>
              <a:t>Sugru</a:t>
            </a:r>
            <a:r>
              <a:rPr lang="de-DE" dirty="0"/>
              <a:t> auskleiden</a:t>
            </a:r>
          </a:p>
        </p:txBody>
      </p:sp>
      <p:pic>
        <p:nvPicPr>
          <p:cNvPr id="4098" name="Picture 2" descr="https://shop.tigerexped.de/media/image/product/28333/md/abverkauf-sugru-1-x-5g-formbarer-reparaturkleber-schwarz-sblk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62337" y="6624861"/>
            <a:ext cx="5544616" cy="30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81xlVV-5pPL._SL15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457" y="8950738"/>
            <a:ext cx="7488832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4273" y="3716425"/>
            <a:ext cx="12642495" cy="1335819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9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4193" y="737083"/>
            <a:ext cx="12532222" cy="1575287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123924" y="4896669"/>
            <a:ext cx="8983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Erstes mal „on the Wall“</a:t>
            </a:r>
          </a:p>
          <a:p>
            <a:r>
              <a:rPr lang="de-DE" sz="6000" dirty="0">
                <a:sym typeface="Wingdings" panose="05000000000000000000" pitchFamily="2" charset="2"/>
              </a:rPr>
              <a:t> mit Schrauben in Dübeln </a:t>
            </a:r>
            <a:br>
              <a:rPr lang="de-DE" sz="6000" dirty="0">
                <a:sym typeface="Wingdings" panose="05000000000000000000" pitchFamily="2" charset="2"/>
              </a:rPr>
            </a:br>
            <a:r>
              <a:rPr lang="de-DE" sz="6000" dirty="0">
                <a:sym typeface="Wingdings" panose="05000000000000000000" pitchFamily="2" charset="2"/>
              </a:rPr>
              <a:t>     in der Wand befestigt</a:t>
            </a:r>
            <a:endParaRPr lang="de-DE" sz="6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131970" y="1512293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/>
              <a:t>HW Aufbau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85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18649" y="1273929"/>
            <a:ext cx="9449027" cy="1487194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131970" y="3528517"/>
            <a:ext cx="116065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Finale Version</a:t>
            </a:r>
          </a:p>
          <a:p>
            <a:r>
              <a:rPr lang="de-DE" sz="6000" dirty="0"/>
              <a:t>Kabel jetzt mit Kabelschellen geführt</a:t>
            </a:r>
          </a:p>
          <a:p>
            <a:r>
              <a:rPr lang="de-DE" sz="6000" dirty="0"/>
              <a:t>LAN Kabel läuft jetzt über Switch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31970" y="1512293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/>
              <a:t>HW Aufbau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401" y="6754721"/>
            <a:ext cx="17497944" cy="98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947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4386</Words>
  <Application>Microsoft Office PowerPoint</Application>
  <PresentationFormat>Benutzerdefiniert</PresentationFormat>
  <Paragraphs>392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Freestyle Script</vt:lpstr>
      <vt:lpstr>Times New Roman</vt:lpstr>
      <vt:lpstr>Larissa</vt:lpstr>
      <vt:lpstr>Another Pi on the Wall  von Timo Benzel</vt:lpstr>
      <vt:lpstr>PowerPoint-Präsentation</vt:lpstr>
      <vt:lpstr>PowerPoint-Präsentation</vt:lpstr>
      <vt:lpstr>HW Aufbau</vt:lpstr>
      <vt:lpstr>HW Aufbau</vt:lpstr>
      <vt:lpstr>HW Aufbau</vt:lpstr>
      <vt:lpstr>HW Aufbau</vt:lpstr>
      <vt:lpstr>PowerPoint-Präsentation</vt:lpstr>
      <vt:lpstr>PowerPoint-Präsentation</vt:lpstr>
      <vt:lpstr>Raspi2 – NAS-SW</vt:lpstr>
      <vt:lpstr>Raspi2 – NAS-SW</vt:lpstr>
      <vt:lpstr>Raspi2 – NAS-SW</vt:lpstr>
      <vt:lpstr>Raspi2 – NAS-SW</vt:lpstr>
      <vt:lpstr>Raspi2 – NAS-SW 1: LAN Setup</vt:lpstr>
      <vt:lpstr>Raspi2 – NAS-SW 1: LAN Setup</vt:lpstr>
      <vt:lpstr>Raspi2 – NAS-SW 1: WLAN</vt:lpstr>
      <vt:lpstr>Raspi2 – NAS-SW 2: VNC</vt:lpstr>
      <vt:lpstr>Raspi2 – NAS-SW 2: VNC</vt:lpstr>
      <vt:lpstr>Raspi2 – NAS-SW 3: VNC Autostart</vt:lpstr>
      <vt:lpstr>Raspi2 – NAS-SW 4: ext4 format</vt:lpstr>
      <vt:lpstr>Raspi2 – NAS-SW 5: HDD mount</vt:lpstr>
      <vt:lpstr>Raspi2 – NAS-SW 5: HDD mount</vt:lpstr>
      <vt:lpstr>Raspi2 – NAS-SW 6: Auto HDD mount</vt:lpstr>
      <vt:lpstr>Raspi2 – NAS-SW 6: Auto HDD mount</vt:lpstr>
      <vt:lpstr>Raspi2 – NAS-SW 6: Auto HDD mount</vt:lpstr>
      <vt:lpstr>Raspi2 – NAS-SW 6: Auto HDD mount</vt:lpstr>
      <vt:lpstr>Raspi2 – NAS-SW 7&amp;8: Samba server</vt:lpstr>
      <vt:lpstr>Raspi2 – NAS-SW 7&amp;8: Samba server</vt:lpstr>
      <vt:lpstr>Raspi2 – NAS-SW 7&amp;8: Samba server</vt:lpstr>
      <vt:lpstr>Raspi2 – NAS-SW 7&amp;8: Samba server</vt:lpstr>
      <vt:lpstr>Raspi2 – NAS-SW 9: HDD standby</vt:lpstr>
      <vt:lpstr>Raspi2 – NAS-SW 9: HDD standby</vt:lpstr>
      <vt:lpstr>Raspi2 – NAS-SW 9: HDD standby</vt:lpstr>
      <vt:lpstr>Raspi2 – NAS-SW 9: HDD standby</vt:lpstr>
      <vt:lpstr>Raspi2 – NAS-SW 10: rsync</vt:lpstr>
      <vt:lpstr>Raspi2 – NAS-SW 10: rsync</vt:lpstr>
      <vt:lpstr>Raspi2 – NAS-SW 10: rsync</vt:lpstr>
      <vt:lpstr>Raspi2 – NAS-SW 10: rsync</vt:lpstr>
      <vt:lpstr>Raspi2 – System backups</vt:lpstr>
      <vt:lpstr>Raspi2 – Druckerserver</vt:lpstr>
      <vt:lpstr>Raspi2 – Druckerserver</vt:lpstr>
      <vt:lpstr>Raspi2 – Druckerserver</vt:lpstr>
      <vt:lpstr>Raspi2 – Druckerserver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Tibet1987</dc:creator>
  <cp:lastModifiedBy>Timo Benzel</cp:lastModifiedBy>
  <cp:revision>226</cp:revision>
  <dcterms:created xsi:type="dcterms:W3CDTF">2016-03-28T11:24:38Z</dcterms:created>
  <dcterms:modified xsi:type="dcterms:W3CDTF">2021-05-15T19:23:31Z</dcterms:modified>
</cp:coreProperties>
</file>